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6858000" cy="9144000"/>
  <p:embeddedFontLst>
    <p:embeddedFont>
      <p:font typeface="Bobby Jones Soft" panose="020B0604020202020204" charset="0"/>
      <p:regular r:id="rId21"/>
    </p:embeddedFont>
    <p:embeddedFont>
      <p:font typeface="Calibri" panose="020F0502020204030204" pitchFamily="34" charset="0"/>
      <p:regular r:id="rId22"/>
      <p:bold r:id="rId23"/>
      <p:italic r:id="rId24"/>
      <p:boldItalic r:id="rId25"/>
    </p:embeddedFont>
    <p:embeddedFont>
      <p:font typeface="Playpen Sans" panose="020B0604020202020204" charset="0"/>
      <p:regular r:id="rId26"/>
    </p:embeddedFont>
    <p:embeddedFont>
      <p:font typeface="Schoolbell"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50" d="100"/>
          <a:sy n="50" d="100"/>
        </p:scale>
        <p:origin x="974" y="3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26" Type="http://schemas.openxmlformats.org/officeDocument/2006/relationships/image" Target="../media/image25.svg"/><Relationship Id="rId3" Type="http://schemas.openxmlformats.org/officeDocument/2006/relationships/image" Target="../media/image2.pn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5" Type="http://schemas.openxmlformats.org/officeDocument/2006/relationships/image" Target="../media/image24.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24" Type="http://schemas.openxmlformats.org/officeDocument/2006/relationships/image" Target="../media/image23.svg"/><Relationship Id="rId5" Type="http://schemas.openxmlformats.org/officeDocument/2006/relationships/image" Target="../media/image4.png"/><Relationship Id="rId15" Type="http://schemas.openxmlformats.org/officeDocument/2006/relationships/image" Target="../media/image14.sv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svg"/><Relationship Id="rId3" Type="http://schemas.openxmlformats.org/officeDocument/2006/relationships/image" Target="../media/image26.png"/><Relationship Id="rId7" Type="http://schemas.openxmlformats.org/officeDocument/2006/relationships/image" Target="../media/image30.svg"/><Relationship Id="rId12"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svg"/><Relationship Id="rId9" Type="http://schemas.openxmlformats.org/officeDocument/2006/relationships/image" Target="../media/image32.svg"/></Relationships>
</file>

<file path=ppt/slides/_rels/slide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10" Type="http://schemas.openxmlformats.org/officeDocument/2006/relationships/image" Target="../media/image6.svg"/><Relationship Id="rId4" Type="http://schemas.openxmlformats.org/officeDocument/2006/relationships/image" Target="../media/image38.png"/><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svg"/><Relationship Id="rId9" Type="http://schemas.openxmlformats.org/officeDocument/2006/relationships/image" Target="../media/image49.jpeg"/></Relationships>
</file>

<file path=ppt/slides/_rels/slide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png"/><Relationship Id="rId7" Type="http://schemas.openxmlformats.org/officeDocument/2006/relationships/image" Target="../media/image4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53.svg"/><Relationship Id="rId4" Type="http://schemas.openxmlformats.org/officeDocument/2006/relationships/image" Target="../media/image52.png"/></Relationships>
</file>

<file path=ppt/slides/_rels/slide7.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60.svg"/><Relationship Id="rId4" Type="http://schemas.openxmlformats.org/officeDocument/2006/relationships/image" Target="../media/image59.png"/></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s>
</file>

<file path=ppt/slides/_rels/slide10.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2.png"/></Relationships>
</file>

<file path=ppt/slides/_rels/slide1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svg"/></Relationships>
</file>

<file path=ppt/slides/_rels/slide12.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3" Type="http://schemas.openxmlformats.org/officeDocument/2006/relationships/image" Target="../media/image61.png"/><Relationship Id="rId7" Type="http://schemas.openxmlformats.org/officeDocument/2006/relationships/image" Target="../media/image72.svg"/><Relationship Id="rId12" Type="http://schemas.openxmlformats.org/officeDocument/2006/relationships/image" Target="../media/image7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28.png"/><Relationship Id="rId15" Type="http://schemas.openxmlformats.org/officeDocument/2006/relationships/image" Target="../media/image80.png"/><Relationship Id="rId10" Type="http://schemas.openxmlformats.org/officeDocument/2006/relationships/image" Target="../media/image75.png"/><Relationship Id="rId4" Type="http://schemas.openxmlformats.org/officeDocument/2006/relationships/image" Target="../media/image62.png"/><Relationship Id="rId9" Type="http://schemas.openxmlformats.org/officeDocument/2006/relationships/image" Target="../media/image74.svg"/><Relationship Id="rId14" Type="http://schemas.openxmlformats.org/officeDocument/2006/relationships/image" Target="../media/image79.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2.svg"/></Relationships>
</file>

<file path=ppt/slides/_rels/slide15.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83.png"/><Relationship Id="rId7" Type="http://schemas.openxmlformats.org/officeDocument/2006/relationships/image" Target="../media/image8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84.svg"/></Relationships>
</file>

<file path=ppt/slides/_rels/slide1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7.png"/><Relationship Id="rId7" Type="http://schemas.openxmlformats.org/officeDocument/2006/relationships/image" Target="../media/image6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89.sv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93.svg"/><Relationship Id="rId13" Type="http://schemas.openxmlformats.org/officeDocument/2006/relationships/image" Target="../media/image98.png"/><Relationship Id="rId18" Type="http://schemas.openxmlformats.org/officeDocument/2006/relationships/image" Target="../media/image18.svg"/><Relationship Id="rId26" Type="http://schemas.openxmlformats.org/officeDocument/2006/relationships/image" Target="../media/image6.svg"/><Relationship Id="rId3" Type="http://schemas.openxmlformats.org/officeDocument/2006/relationships/image" Target="../media/image2.png"/><Relationship Id="rId21" Type="http://schemas.openxmlformats.org/officeDocument/2006/relationships/image" Target="../media/image104.png"/><Relationship Id="rId7" Type="http://schemas.openxmlformats.org/officeDocument/2006/relationships/image" Target="../media/image92.png"/><Relationship Id="rId12" Type="http://schemas.openxmlformats.org/officeDocument/2006/relationships/image" Target="../media/image97.svg"/><Relationship Id="rId17" Type="http://schemas.openxmlformats.org/officeDocument/2006/relationships/image" Target="../media/image17.png"/><Relationship Id="rId25" Type="http://schemas.openxmlformats.org/officeDocument/2006/relationships/image" Target="../media/image5.png"/><Relationship Id="rId2" Type="http://schemas.openxmlformats.org/officeDocument/2006/relationships/image" Target="../media/image1.png"/><Relationship Id="rId16" Type="http://schemas.openxmlformats.org/officeDocument/2006/relationships/image" Target="../media/image101.svg"/><Relationship Id="rId20" Type="http://schemas.openxmlformats.org/officeDocument/2006/relationships/image" Target="../media/image103.svg"/><Relationship Id="rId1" Type="http://schemas.openxmlformats.org/officeDocument/2006/relationships/slideLayout" Target="../slideLayouts/slideLayout7.xml"/><Relationship Id="rId6" Type="http://schemas.openxmlformats.org/officeDocument/2006/relationships/image" Target="../media/image91.svg"/><Relationship Id="rId11" Type="http://schemas.openxmlformats.org/officeDocument/2006/relationships/image" Target="../media/image96.png"/><Relationship Id="rId24" Type="http://schemas.openxmlformats.org/officeDocument/2006/relationships/image" Target="../media/image106.svg"/><Relationship Id="rId5" Type="http://schemas.openxmlformats.org/officeDocument/2006/relationships/image" Target="../media/image90.png"/><Relationship Id="rId15" Type="http://schemas.openxmlformats.org/officeDocument/2006/relationships/image" Target="../media/image100.png"/><Relationship Id="rId23" Type="http://schemas.openxmlformats.org/officeDocument/2006/relationships/image" Target="../media/image105.png"/><Relationship Id="rId28" Type="http://schemas.openxmlformats.org/officeDocument/2006/relationships/image" Target="../media/image108.svg"/><Relationship Id="rId10" Type="http://schemas.openxmlformats.org/officeDocument/2006/relationships/image" Target="../media/image95.svg"/><Relationship Id="rId19" Type="http://schemas.openxmlformats.org/officeDocument/2006/relationships/image" Target="../media/image102.png"/><Relationship Id="rId4" Type="http://schemas.openxmlformats.org/officeDocument/2006/relationships/image" Target="../media/image4.png"/><Relationship Id="rId9" Type="http://schemas.openxmlformats.org/officeDocument/2006/relationships/image" Target="../media/image94.png"/><Relationship Id="rId14" Type="http://schemas.openxmlformats.org/officeDocument/2006/relationships/image" Target="../media/image99.svg"/><Relationship Id="rId22" Type="http://schemas.openxmlformats.org/officeDocument/2006/relationships/image" Target="../media/image3.png"/><Relationship Id="rId27" Type="http://schemas.openxmlformats.org/officeDocument/2006/relationships/image" Target="../media/image10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a:off x="-4464883" y="8014557"/>
            <a:ext cx="23920452" cy="4544886"/>
          </a:xfrm>
          <a:custGeom>
            <a:avLst/>
            <a:gdLst/>
            <a:ahLst/>
            <a:cxnLst/>
            <a:rect l="l" t="t" r="r" b="b"/>
            <a:pathLst>
              <a:path w="23920452" h="4544886">
                <a:moveTo>
                  <a:pt x="0" y="0"/>
                </a:moveTo>
                <a:lnTo>
                  <a:pt x="23920452" y="0"/>
                </a:lnTo>
                <a:lnTo>
                  <a:pt x="23920452" y="4544886"/>
                </a:lnTo>
                <a:lnTo>
                  <a:pt x="0" y="4544886"/>
                </a:lnTo>
                <a:lnTo>
                  <a:pt x="0" y="0"/>
                </a:lnTo>
                <a:close/>
              </a:path>
            </a:pathLst>
          </a:custGeom>
          <a:blipFill>
            <a:blip r:embed="rId2"/>
            <a:stretch>
              <a:fillRect/>
            </a:stretch>
          </a:blipFill>
        </p:spPr>
      </p:sp>
      <p:sp>
        <p:nvSpPr>
          <p:cNvPr id="3" name="Freeform 3"/>
          <p:cNvSpPr/>
          <p:nvPr/>
        </p:nvSpPr>
        <p:spPr>
          <a:xfrm rot="-5400000">
            <a:off x="-9397644" y="743343"/>
            <a:ext cx="16230600" cy="6776276"/>
          </a:xfrm>
          <a:custGeom>
            <a:avLst/>
            <a:gdLst/>
            <a:ahLst/>
            <a:cxnLst/>
            <a:rect l="l" t="t" r="r" b="b"/>
            <a:pathLst>
              <a:path w="16230600" h="6776276">
                <a:moveTo>
                  <a:pt x="0" y="0"/>
                </a:moveTo>
                <a:lnTo>
                  <a:pt x="16230600" y="0"/>
                </a:lnTo>
                <a:lnTo>
                  <a:pt x="16230600" y="6776276"/>
                </a:lnTo>
                <a:lnTo>
                  <a:pt x="0" y="6776276"/>
                </a:lnTo>
                <a:lnTo>
                  <a:pt x="0" y="0"/>
                </a:lnTo>
                <a:close/>
              </a:path>
            </a:pathLst>
          </a:custGeom>
          <a:blipFill>
            <a:blip r:embed="rId3"/>
            <a:stretch>
              <a:fillRect/>
            </a:stretch>
          </a:blipFill>
        </p:spPr>
      </p:sp>
      <p:sp>
        <p:nvSpPr>
          <p:cNvPr id="4" name="Freeform 4"/>
          <p:cNvSpPr/>
          <p:nvPr/>
        </p:nvSpPr>
        <p:spPr>
          <a:xfrm rot="-5400000">
            <a:off x="-9897372" y="743343"/>
            <a:ext cx="16230600" cy="6776276"/>
          </a:xfrm>
          <a:custGeom>
            <a:avLst/>
            <a:gdLst/>
            <a:ahLst/>
            <a:cxnLst/>
            <a:rect l="l" t="t" r="r" b="b"/>
            <a:pathLst>
              <a:path w="16230600" h="6776276">
                <a:moveTo>
                  <a:pt x="0" y="0"/>
                </a:moveTo>
                <a:lnTo>
                  <a:pt x="16230600" y="0"/>
                </a:lnTo>
                <a:lnTo>
                  <a:pt x="16230600" y="6776276"/>
                </a:lnTo>
                <a:lnTo>
                  <a:pt x="0" y="6776276"/>
                </a:lnTo>
                <a:lnTo>
                  <a:pt x="0" y="0"/>
                </a:lnTo>
                <a:close/>
              </a:path>
            </a:pathLst>
          </a:custGeom>
          <a:blipFill>
            <a:blip r:embed="rId3"/>
            <a:stretch>
              <a:fillRect/>
            </a:stretch>
          </a:blipFill>
        </p:spPr>
      </p:sp>
      <p:sp>
        <p:nvSpPr>
          <p:cNvPr id="5" name="Freeform 5"/>
          <p:cNvSpPr/>
          <p:nvPr/>
        </p:nvSpPr>
        <p:spPr>
          <a:xfrm>
            <a:off x="15423065" y="-5338995"/>
            <a:ext cx="8065008" cy="8229600"/>
          </a:xfrm>
          <a:custGeom>
            <a:avLst/>
            <a:gdLst/>
            <a:ahLst/>
            <a:cxnLst/>
            <a:rect l="l" t="t" r="r" b="b"/>
            <a:pathLst>
              <a:path w="8065008" h="8229600">
                <a:moveTo>
                  <a:pt x="0" y="0"/>
                </a:moveTo>
                <a:lnTo>
                  <a:pt x="8065008" y="0"/>
                </a:lnTo>
                <a:lnTo>
                  <a:pt x="8065008" y="8229600"/>
                </a:lnTo>
                <a:lnTo>
                  <a:pt x="0" y="8229600"/>
                </a:lnTo>
                <a:lnTo>
                  <a:pt x="0" y="0"/>
                </a:lnTo>
                <a:close/>
              </a:path>
            </a:pathLst>
          </a:custGeom>
          <a:blipFill>
            <a:blip r:embed="rId4"/>
            <a:stretch>
              <a:fillRect/>
            </a:stretch>
          </a:blipFill>
        </p:spPr>
      </p:sp>
      <p:sp>
        <p:nvSpPr>
          <p:cNvPr id="6" name="Freeform 6"/>
          <p:cNvSpPr/>
          <p:nvPr/>
        </p:nvSpPr>
        <p:spPr>
          <a:xfrm>
            <a:off x="-315562" y="-409317"/>
            <a:ext cx="1344262" cy="11440524"/>
          </a:xfrm>
          <a:custGeom>
            <a:avLst/>
            <a:gdLst/>
            <a:ahLst/>
            <a:cxnLst/>
            <a:rect l="l" t="t" r="r" b="b"/>
            <a:pathLst>
              <a:path w="1344262" h="11440524">
                <a:moveTo>
                  <a:pt x="0" y="0"/>
                </a:moveTo>
                <a:lnTo>
                  <a:pt x="1344262" y="0"/>
                </a:lnTo>
                <a:lnTo>
                  <a:pt x="1344262" y="11440524"/>
                </a:lnTo>
                <a:lnTo>
                  <a:pt x="0" y="11440524"/>
                </a:lnTo>
                <a:lnTo>
                  <a:pt x="0" y="0"/>
                </a:lnTo>
                <a:close/>
              </a:path>
            </a:pathLst>
          </a:custGeom>
          <a:blipFill>
            <a:blip r:embed="rId5"/>
            <a:stretch>
              <a:fillRect/>
            </a:stretch>
          </a:blipFill>
        </p:spPr>
      </p:sp>
      <p:sp>
        <p:nvSpPr>
          <p:cNvPr id="7" name="Freeform 7"/>
          <p:cNvSpPr/>
          <p:nvPr/>
        </p:nvSpPr>
        <p:spPr>
          <a:xfrm>
            <a:off x="1213921" y="484367"/>
            <a:ext cx="1783745" cy="1770772"/>
          </a:xfrm>
          <a:custGeom>
            <a:avLst/>
            <a:gdLst/>
            <a:ahLst/>
            <a:cxnLst/>
            <a:rect l="l" t="t" r="r" b="b"/>
            <a:pathLst>
              <a:path w="1783745" h="1770772">
                <a:moveTo>
                  <a:pt x="0" y="0"/>
                </a:moveTo>
                <a:lnTo>
                  <a:pt x="1783745" y="0"/>
                </a:lnTo>
                <a:lnTo>
                  <a:pt x="1783745" y="1770772"/>
                </a:lnTo>
                <a:lnTo>
                  <a:pt x="0" y="17707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6148874" y="734287"/>
            <a:ext cx="1280243" cy="1270932"/>
          </a:xfrm>
          <a:custGeom>
            <a:avLst/>
            <a:gdLst/>
            <a:ahLst/>
            <a:cxnLst/>
            <a:rect l="l" t="t" r="r" b="b"/>
            <a:pathLst>
              <a:path w="1280243" h="1270932">
                <a:moveTo>
                  <a:pt x="0" y="0"/>
                </a:moveTo>
                <a:lnTo>
                  <a:pt x="1280243" y="0"/>
                </a:lnTo>
                <a:lnTo>
                  <a:pt x="1280243" y="1270932"/>
                </a:lnTo>
                <a:lnTo>
                  <a:pt x="0" y="12709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5772957" y="1691332"/>
            <a:ext cx="1589987" cy="2845614"/>
          </a:xfrm>
          <a:custGeom>
            <a:avLst/>
            <a:gdLst/>
            <a:ahLst/>
            <a:cxnLst/>
            <a:rect l="l" t="t" r="r" b="b"/>
            <a:pathLst>
              <a:path w="1589987" h="2845614">
                <a:moveTo>
                  <a:pt x="0" y="0"/>
                </a:moveTo>
                <a:lnTo>
                  <a:pt x="1589987" y="0"/>
                </a:lnTo>
                <a:lnTo>
                  <a:pt x="1589987" y="2845614"/>
                </a:lnTo>
                <a:lnTo>
                  <a:pt x="0" y="28456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8902713" y="1028700"/>
            <a:ext cx="1927431" cy="2839678"/>
          </a:xfrm>
          <a:custGeom>
            <a:avLst/>
            <a:gdLst/>
            <a:ahLst/>
            <a:cxnLst/>
            <a:rect l="l" t="t" r="r" b="b"/>
            <a:pathLst>
              <a:path w="1927431" h="2839678">
                <a:moveTo>
                  <a:pt x="0" y="0"/>
                </a:moveTo>
                <a:lnTo>
                  <a:pt x="1927431" y="0"/>
                </a:lnTo>
                <a:lnTo>
                  <a:pt x="1927431" y="2839678"/>
                </a:lnTo>
                <a:lnTo>
                  <a:pt x="0" y="283967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5464922" y="2334519"/>
            <a:ext cx="1324073" cy="2211396"/>
          </a:xfrm>
          <a:custGeom>
            <a:avLst/>
            <a:gdLst/>
            <a:ahLst/>
            <a:cxnLst/>
            <a:rect l="l" t="t" r="r" b="b"/>
            <a:pathLst>
              <a:path w="1324073" h="2211396">
                <a:moveTo>
                  <a:pt x="0" y="0"/>
                </a:moveTo>
                <a:lnTo>
                  <a:pt x="1324073" y="0"/>
                </a:lnTo>
                <a:lnTo>
                  <a:pt x="1324073" y="2211396"/>
                </a:lnTo>
                <a:lnTo>
                  <a:pt x="0" y="221139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2836493" y="2259109"/>
            <a:ext cx="2790896" cy="2844225"/>
          </a:xfrm>
          <a:custGeom>
            <a:avLst/>
            <a:gdLst/>
            <a:ahLst/>
            <a:cxnLst/>
            <a:rect l="l" t="t" r="r" b="b"/>
            <a:pathLst>
              <a:path w="2790896" h="2844225">
                <a:moveTo>
                  <a:pt x="0" y="0"/>
                </a:moveTo>
                <a:lnTo>
                  <a:pt x="2790896" y="0"/>
                </a:lnTo>
                <a:lnTo>
                  <a:pt x="2790896" y="2844225"/>
                </a:lnTo>
                <a:lnTo>
                  <a:pt x="0" y="284422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7615620" y="2259863"/>
            <a:ext cx="1716161" cy="2610130"/>
          </a:xfrm>
          <a:custGeom>
            <a:avLst/>
            <a:gdLst/>
            <a:ahLst/>
            <a:cxnLst/>
            <a:rect l="l" t="t" r="r" b="b"/>
            <a:pathLst>
              <a:path w="1716161" h="2610130">
                <a:moveTo>
                  <a:pt x="0" y="0"/>
                </a:moveTo>
                <a:lnTo>
                  <a:pt x="1716161" y="0"/>
                </a:lnTo>
                <a:lnTo>
                  <a:pt x="1716161" y="2610130"/>
                </a:lnTo>
                <a:lnTo>
                  <a:pt x="0" y="261013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4" name="Freeform 14"/>
          <p:cNvSpPr/>
          <p:nvPr/>
        </p:nvSpPr>
        <p:spPr>
          <a:xfrm>
            <a:off x="10830144" y="1984346"/>
            <a:ext cx="1898798" cy="2727178"/>
          </a:xfrm>
          <a:custGeom>
            <a:avLst/>
            <a:gdLst/>
            <a:ahLst/>
            <a:cxnLst/>
            <a:rect l="l" t="t" r="r" b="b"/>
            <a:pathLst>
              <a:path w="1898798" h="2727178">
                <a:moveTo>
                  <a:pt x="0" y="0"/>
                </a:moveTo>
                <a:lnTo>
                  <a:pt x="1898798" y="0"/>
                </a:lnTo>
                <a:lnTo>
                  <a:pt x="1898798" y="2727178"/>
                </a:lnTo>
                <a:lnTo>
                  <a:pt x="0" y="272717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5" name="Freeform 15"/>
          <p:cNvSpPr/>
          <p:nvPr/>
        </p:nvSpPr>
        <p:spPr>
          <a:xfrm>
            <a:off x="12874510" y="1104110"/>
            <a:ext cx="2331625" cy="2460818"/>
          </a:xfrm>
          <a:custGeom>
            <a:avLst/>
            <a:gdLst/>
            <a:ahLst/>
            <a:cxnLst/>
            <a:rect l="l" t="t" r="r" b="b"/>
            <a:pathLst>
              <a:path w="2331625" h="2460818">
                <a:moveTo>
                  <a:pt x="0" y="0"/>
                </a:moveTo>
                <a:lnTo>
                  <a:pt x="2331625" y="0"/>
                </a:lnTo>
                <a:lnTo>
                  <a:pt x="2331625" y="2460818"/>
                </a:lnTo>
                <a:lnTo>
                  <a:pt x="0" y="246081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6" name="Freeform 16"/>
          <p:cNvSpPr/>
          <p:nvPr/>
        </p:nvSpPr>
        <p:spPr>
          <a:xfrm>
            <a:off x="7557807" y="5310945"/>
            <a:ext cx="4617243" cy="4628815"/>
          </a:xfrm>
          <a:custGeom>
            <a:avLst/>
            <a:gdLst/>
            <a:ahLst/>
            <a:cxnLst/>
            <a:rect l="l" t="t" r="r" b="b"/>
            <a:pathLst>
              <a:path w="4617243" h="4628815">
                <a:moveTo>
                  <a:pt x="0" y="0"/>
                </a:moveTo>
                <a:lnTo>
                  <a:pt x="4617243" y="0"/>
                </a:lnTo>
                <a:lnTo>
                  <a:pt x="4617243" y="4628815"/>
                </a:lnTo>
                <a:lnTo>
                  <a:pt x="0" y="4628815"/>
                </a:lnTo>
                <a:lnTo>
                  <a:pt x="0" y="0"/>
                </a:lnTo>
                <a:close/>
              </a:path>
            </a:pathLst>
          </a:custGeom>
          <a:blipFill>
            <a:blip r:embed="rId22"/>
            <a:stretch>
              <a:fillRect/>
            </a:stretch>
          </a:blipFill>
        </p:spPr>
      </p:sp>
      <p:sp>
        <p:nvSpPr>
          <p:cNvPr id="17" name="Freeform 17"/>
          <p:cNvSpPr/>
          <p:nvPr/>
        </p:nvSpPr>
        <p:spPr>
          <a:xfrm>
            <a:off x="2997666" y="5770012"/>
            <a:ext cx="3745676" cy="3670762"/>
          </a:xfrm>
          <a:custGeom>
            <a:avLst/>
            <a:gdLst/>
            <a:ahLst/>
            <a:cxnLst/>
            <a:rect l="l" t="t" r="r" b="b"/>
            <a:pathLst>
              <a:path w="3745676" h="3670762">
                <a:moveTo>
                  <a:pt x="0" y="0"/>
                </a:moveTo>
                <a:lnTo>
                  <a:pt x="3745676" y="0"/>
                </a:lnTo>
                <a:lnTo>
                  <a:pt x="3745676" y="3670763"/>
                </a:lnTo>
                <a:lnTo>
                  <a:pt x="0" y="3670763"/>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8" name="Freeform 18"/>
          <p:cNvSpPr/>
          <p:nvPr/>
        </p:nvSpPr>
        <p:spPr>
          <a:xfrm>
            <a:off x="13565700" y="5982789"/>
            <a:ext cx="2823331" cy="3245208"/>
          </a:xfrm>
          <a:custGeom>
            <a:avLst/>
            <a:gdLst/>
            <a:ahLst/>
            <a:cxnLst/>
            <a:rect l="l" t="t" r="r" b="b"/>
            <a:pathLst>
              <a:path w="2823331" h="3245208">
                <a:moveTo>
                  <a:pt x="0" y="0"/>
                </a:moveTo>
                <a:lnTo>
                  <a:pt x="2823331" y="0"/>
                </a:lnTo>
                <a:lnTo>
                  <a:pt x="2823331" y="3245209"/>
                </a:lnTo>
                <a:lnTo>
                  <a:pt x="0" y="3245209"/>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flipV="1">
            <a:off x="-3441458" y="9105143"/>
            <a:ext cx="23920452" cy="4544886"/>
          </a:xfrm>
          <a:custGeom>
            <a:avLst/>
            <a:gdLst/>
            <a:ahLst/>
            <a:cxnLst/>
            <a:rect l="l" t="t" r="r" b="b"/>
            <a:pathLst>
              <a:path w="23920452" h="4544886">
                <a:moveTo>
                  <a:pt x="0" y="4544886"/>
                </a:moveTo>
                <a:lnTo>
                  <a:pt x="23920452" y="4544886"/>
                </a:lnTo>
                <a:lnTo>
                  <a:pt x="23920452" y="0"/>
                </a:lnTo>
                <a:lnTo>
                  <a:pt x="0" y="0"/>
                </a:lnTo>
                <a:lnTo>
                  <a:pt x="0" y="4544886"/>
                </a:lnTo>
                <a:close/>
              </a:path>
            </a:pathLst>
          </a:custGeom>
          <a:blipFill>
            <a:blip r:embed="rId2"/>
            <a:stretch>
              <a:fillRect/>
            </a:stretch>
          </a:blipFill>
        </p:spPr>
      </p:sp>
      <p:sp>
        <p:nvSpPr>
          <p:cNvPr id="3" name="Freeform 3"/>
          <p:cNvSpPr/>
          <p:nvPr/>
        </p:nvSpPr>
        <p:spPr>
          <a:xfrm>
            <a:off x="-2816226" y="-2788562"/>
            <a:ext cx="23920452" cy="4544886"/>
          </a:xfrm>
          <a:custGeom>
            <a:avLst/>
            <a:gdLst/>
            <a:ahLst/>
            <a:cxnLst/>
            <a:rect l="l" t="t" r="r" b="b"/>
            <a:pathLst>
              <a:path w="23920452" h="4544886">
                <a:moveTo>
                  <a:pt x="0" y="0"/>
                </a:moveTo>
                <a:lnTo>
                  <a:pt x="23920452" y="0"/>
                </a:lnTo>
                <a:lnTo>
                  <a:pt x="23920452" y="4544886"/>
                </a:lnTo>
                <a:lnTo>
                  <a:pt x="0" y="4544886"/>
                </a:lnTo>
                <a:lnTo>
                  <a:pt x="0" y="0"/>
                </a:lnTo>
                <a:close/>
              </a:path>
            </a:pathLst>
          </a:custGeom>
          <a:blipFill>
            <a:blip r:embed="rId2"/>
            <a:stretch>
              <a:fillRect/>
            </a:stretch>
          </a:blipFill>
        </p:spPr>
      </p:sp>
      <p:sp>
        <p:nvSpPr>
          <p:cNvPr id="4" name="TextBox 4"/>
          <p:cNvSpPr txBox="1"/>
          <p:nvPr/>
        </p:nvSpPr>
        <p:spPr>
          <a:xfrm>
            <a:off x="0" y="2157918"/>
            <a:ext cx="18288000" cy="5837814"/>
          </a:xfrm>
          <a:prstGeom prst="rect">
            <a:avLst/>
          </a:prstGeom>
        </p:spPr>
        <p:txBody>
          <a:bodyPr lIns="0" tIns="0" rIns="0" bIns="0" rtlCol="0" anchor="t">
            <a:spAutoFit/>
          </a:bodyPr>
          <a:lstStyle/>
          <a:p>
            <a:pPr algn="ctr">
              <a:lnSpc>
                <a:spcPts val="8420"/>
              </a:lnSpc>
              <a:spcBef>
                <a:spcPct val="0"/>
              </a:spcBef>
            </a:pPr>
            <a:r>
              <a:rPr lang="en-US" sz="6014">
                <a:solidFill>
                  <a:srgbClr val="000000"/>
                </a:solidFill>
                <a:latin typeface="Schoolbell"/>
                <a:ea typeface="Schoolbell"/>
                <a:cs typeface="Schoolbell"/>
                <a:sym typeface="Schoolbell"/>
              </a:rPr>
              <a:t>“The first few weeks of Reception are about building relationships, developing confidence, learning routines and helping children feel that school is a safe, happy place where they belong.”</a:t>
            </a:r>
          </a:p>
          <a:p>
            <a:pPr algn="ctr">
              <a:lnSpc>
                <a:spcPts val="7020"/>
              </a:lnSpc>
              <a:spcBef>
                <a:spcPct val="0"/>
              </a:spcBef>
            </a:pPr>
            <a:endParaRPr lang="en-US" sz="6014">
              <a:solidFill>
                <a:srgbClr val="000000"/>
              </a:solidFill>
              <a:latin typeface="Schoolbell"/>
              <a:ea typeface="Schoolbell"/>
              <a:cs typeface="Schoolbell"/>
              <a:sym typeface="Schoolbell"/>
            </a:endParaRPr>
          </a:p>
          <a:p>
            <a:pPr algn="ctr">
              <a:lnSpc>
                <a:spcPts val="5340"/>
              </a:lnSpc>
              <a:spcBef>
                <a:spcPct val="0"/>
              </a:spcBef>
            </a:pPr>
            <a:r>
              <a:rPr lang="en-US" sz="3814">
                <a:solidFill>
                  <a:srgbClr val="FF5757"/>
                </a:solidFill>
                <a:latin typeface="Schoolbell"/>
                <a:ea typeface="Schoolbell"/>
                <a:cs typeface="Schoolbell"/>
                <a:sym typeface="Schoolbell"/>
              </a:rPr>
              <a:t>Settling in doesn’t look the same for every child and there is no ‘right’ way to settle!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flipV="1">
            <a:off x="-3441458" y="9105143"/>
            <a:ext cx="23920452" cy="4544886"/>
          </a:xfrm>
          <a:custGeom>
            <a:avLst/>
            <a:gdLst/>
            <a:ahLst/>
            <a:cxnLst/>
            <a:rect l="l" t="t" r="r" b="b"/>
            <a:pathLst>
              <a:path w="23920452" h="4544886">
                <a:moveTo>
                  <a:pt x="0" y="4544886"/>
                </a:moveTo>
                <a:lnTo>
                  <a:pt x="23920452" y="4544886"/>
                </a:lnTo>
                <a:lnTo>
                  <a:pt x="23920452" y="0"/>
                </a:lnTo>
                <a:lnTo>
                  <a:pt x="0" y="0"/>
                </a:lnTo>
                <a:lnTo>
                  <a:pt x="0" y="4544886"/>
                </a:lnTo>
                <a:close/>
              </a:path>
            </a:pathLst>
          </a:custGeom>
          <a:blipFill>
            <a:blip r:embed="rId2"/>
            <a:stretch>
              <a:fillRect/>
            </a:stretch>
          </a:blipFill>
        </p:spPr>
      </p:sp>
      <p:sp>
        <p:nvSpPr>
          <p:cNvPr id="3" name="Freeform 3"/>
          <p:cNvSpPr/>
          <p:nvPr/>
        </p:nvSpPr>
        <p:spPr>
          <a:xfrm>
            <a:off x="15670699" y="0"/>
            <a:ext cx="922581" cy="2306451"/>
          </a:xfrm>
          <a:custGeom>
            <a:avLst/>
            <a:gdLst/>
            <a:ahLst/>
            <a:cxnLst/>
            <a:rect l="l" t="t" r="r" b="b"/>
            <a:pathLst>
              <a:path w="922581" h="2306451">
                <a:moveTo>
                  <a:pt x="0" y="0"/>
                </a:moveTo>
                <a:lnTo>
                  <a:pt x="922580" y="0"/>
                </a:lnTo>
                <a:lnTo>
                  <a:pt x="922580" y="2306451"/>
                </a:lnTo>
                <a:lnTo>
                  <a:pt x="0" y="23064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6102909" y="8201866"/>
            <a:ext cx="1502426" cy="1707302"/>
          </a:xfrm>
          <a:custGeom>
            <a:avLst/>
            <a:gdLst/>
            <a:ahLst/>
            <a:cxnLst/>
            <a:rect l="l" t="t" r="r" b="b"/>
            <a:pathLst>
              <a:path w="1502426" h="1707302">
                <a:moveTo>
                  <a:pt x="0" y="0"/>
                </a:moveTo>
                <a:lnTo>
                  <a:pt x="1502426" y="0"/>
                </a:lnTo>
                <a:lnTo>
                  <a:pt x="1502426" y="1707302"/>
                </a:lnTo>
                <a:lnTo>
                  <a:pt x="0" y="1707302"/>
                </a:lnTo>
                <a:lnTo>
                  <a:pt x="0" y="0"/>
                </a:lnTo>
                <a:close/>
              </a:path>
            </a:pathLst>
          </a:custGeom>
          <a:blipFill>
            <a:blip r:embed="rId5"/>
            <a:stretch>
              <a:fillRect/>
            </a:stretch>
          </a:blipFill>
        </p:spPr>
      </p:sp>
      <p:sp>
        <p:nvSpPr>
          <p:cNvPr id="5" name="Freeform 5"/>
          <p:cNvSpPr/>
          <p:nvPr/>
        </p:nvSpPr>
        <p:spPr>
          <a:xfrm>
            <a:off x="4069127" y="2107064"/>
            <a:ext cx="1415990" cy="1452297"/>
          </a:xfrm>
          <a:custGeom>
            <a:avLst/>
            <a:gdLst/>
            <a:ahLst/>
            <a:cxnLst/>
            <a:rect l="l" t="t" r="r" b="b"/>
            <a:pathLst>
              <a:path w="1415990" h="1452297">
                <a:moveTo>
                  <a:pt x="0" y="0"/>
                </a:moveTo>
                <a:lnTo>
                  <a:pt x="1415989" y="0"/>
                </a:lnTo>
                <a:lnTo>
                  <a:pt x="1415989" y="1452298"/>
                </a:lnTo>
                <a:lnTo>
                  <a:pt x="0" y="145229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639368" y="5314376"/>
            <a:ext cx="2129712" cy="1629230"/>
          </a:xfrm>
          <a:custGeom>
            <a:avLst/>
            <a:gdLst/>
            <a:ahLst/>
            <a:cxnLst/>
            <a:rect l="l" t="t" r="r" b="b"/>
            <a:pathLst>
              <a:path w="2129712" h="1629230">
                <a:moveTo>
                  <a:pt x="0" y="0"/>
                </a:moveTo>
                <a:lnTo>
                  <a:pt x="2129712" y="0"/>
                </a:lnTo>
                <a:lnTo>
                  <a:pt x="2129712" y="1629230"/>
                </a:lnTo>
                <a:lnTo>
                  <a:pt x="0" y="16292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3560662" y="5192117"/>
            <a:ext cx="1017477" cy="869943"/>
          </a:xfrm>
          <a:custGeom>
            <a:avLst/>
            <a:gdLst/>
            <a:ahLst/>
            <a:cxnLst/>
            <a:rect l="l" t="t" r="r" b="b"/>
            <a:pathLst>
              <a:path w="1017477" h="869943">
                <a:moveTo>
                  <a:pt x="0" y="0"/>
                </a:moveTo>
                <a:lnTo>
                  <a:pt x="1017477" y="0"/>
                </a:lnTo>
                <a:lnTo>
                  <a:pt x="1017477" y="869943"/>
                </a:lnTo>
                <a:lnTo>
                  <a:pt x="0" y="86994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8518768" y="7689012"/>
            <a:ext cx="2230127" cy="1416131"/>
          </a:xfrm>
          <a:custGeom>
            <a:avLst/>
            <a:gdLst/>
            <a:ahLst/>
            <a:cxnLst/>
            <a:rect l="l" t="t" r="r" b="b"/>
            <a:pathLst>
              <a:path w="2230127" h="1416131">
                <a:moveTo>
                  <a:pt x="0" y="0"/>
                </a:moveTo>
                <a:lnTo>
                  <a:pt x="2230127" y="0"/>
                </a:lnTo>
                <a:lnTo>
                  <a:pt x="2230127" y="1416131"/>
                </a:lnTo>
                <a:lnTo>
                  <a:pt x="0" y="141613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TextBox 9"/>
          <p:cNvSpPr txBox="1"/>
          <p:nvPr/>
        </p:nvSpPr>
        <p:spPr>
          <a:xfrm>
            <a:off x="410243" y="216628"/>
            <a:ext cx="13036771" cy="989708"/>
          </a:xfrm>
          <a:prstGeom prst="rect">
            <a:avLst/>
          </a:prstGeom>
        </p:spPr>
        <p:txBody>
          <a:bodyPr lIns="0" tIns="0" rIns="0" bIns="0" rtlCol="0" anchor="t">
            <a:spAutoFit/>
          </a:bodyPr>
          <a:lstStyle/>
          <a:p>
            <a:pPr algn="ctr">
              <a:lnSpc>
                <a:spcPts val="8033"/>
              </a:lnSpc>
              <a:spcBef>
                <a:spcPct val="0"/>
              </a:spcBef>
            </a:pPr>
            <a:r>
              <a:rPr lang="en-US" sz="5738">
                <a:solidFill>
                  <a:srgbClr val="FF5757"/>
                </a:solidFill>
                <a:latin typeface="Schoolbell"/>
                <a:ea typeface="Schoolbell"/>
                <a:cs typeface="Schoolbell"/>
                <a:sym typeface="Schoolbell"/>
              </a:rPr>
              <a:t>Things we wish every Reception parent knew...</a:t>
            </a:r>
          </a:p>
        </p:txBody>
      </p:sp>
      <p:sp>
        <p:nvSpPr>
          <p:cNvPr id="10" name="TextBox 10"/>
          <p:cNvSpPr txBox="1"/>
          <p:nvPr/>
        </p:nvSpPr>
        <p:spPr>
          <a:xfrm>
            <a:off x="410243" y="1963625"/>
            <a:ext cx="3077330" cy="2677592"/>
          </a:xfrm>
          <a:prstGeom prst="rect">
            <a:avLst/>
          </a:prstGeom>
        </p:spPr>
        <p:txBody>
          <a:bodyPr lIns="0" tIns="0" rIns="0" bIns="0" rtlCol="0" anchor="t">
            <a:spAutoFit/>
          </a:bodyPr>
          <a:lstStyle/>
          <a:p>
            <a:pPr algn="ctr">
              <a:lnSpc>
                <a:spcPts val="3522"/>
              </a:lnSpc>
              <a:spcBef>
                <a:spcPct val="0"/>
              </a:spcBef>
            </a:pPr>
            <a:r>
              <a:rPr lang="en-US" sz="2515" dirty="0">
                <a:solidFill>
                  <a:srgbClr val="000000"/>
                </a:solidFill>
                <a:latin typeface="Schoolbell"/>
                <a:ea typeface="Schoolbell"/>
                <a:cs typeface="Schoolbell"/>
                <a:sym typeface="Schoolbell"/>
              </a:rPr>
              <a:t>Tears at drop off don’t mean they’ve cried all day. They can be absolutely fine moments after you have left!</a:t>
            </a:r>
          </a:p>
        </p:txBody>
      </p:sp>
      <p:sp>
        <p:nvSpPr>
          <p:cNvPr id="11" name="TextBox 11"/>
          <p:cNvSpPr txBox="1"/>
          <p:nvPr/>
        </p:nvSpPr>
        <p:spPr>
          <a:xfrm>
            <a:off x="2682679" y="4760392"/>
            <a:ext cx="3077330" cy="4921797"/>
          </a:xfrm>
          <a:prstGeom prst="rect">
            <a:avLst/>
          </a:prstGeom>
        </p:spPr>
        <p:txBody>
          <a:bodyPr lIns="0" tIns="0" rIns="0" bIns="0" rtlCol="0" anchor="t">
            <a:spAutoFit/>
          </a:bodyPr>
          <a:lstStyle/>
          <a:p>
            <a:pPr algn="ctr">
              <a:lnSpc>
                <a:spcPts val="3522"/>
              </a:lnSpc>
              <a:spcBef>
                <a:spcPct val="0"/>
              </a:spcBef>
            </a:pPr>
            <a:r>
              <a:rPr lang="en-US" sz="2515" dirty="0">
                <a:solidFill>
                  <a:srgbClr val="000000"/>
                </a:solidFill>
                <a:latin typeface="Schoolbell"/>
                <a:ea typeface="Schoolbell"/>
                <a:cs typeface="Schoolbell"/>
                <a:sym typeface="Schoolbell"/>
              </a:rPr>
              <a:t>Big emotions at home can be completely normal, especially in these first couple of months! They’ve spent all day trying their very best, following routines, managing friendships and holding it together. So home can be where it all comes out. </a:t>
            </a:r>
          </a:p>
        </p:txBody>
      </p:sp>
      <p:sp>
        <p:nvSpPr>
          <p:cNvPr id="12" name="TextBox 12"/>
          <p:cNvSpPr txBox="1"/>
          <p:nvPr/>
        </p:nvSpPr>
        <p:spPr>
          <a:xfrm>
            <a:off x="6066670" y="1708699"/>
            <a:ext cx="3077330" cy="2201404"/>
          </a:xfrm>
          <a:prstGeom prst="rect">
            <a:avLst/>
          </a:prstGeom>
        </p:spPr>
        <p:txBody>
          <a:bodyPr lIns="0" tIns="0" rIns="0" bIns="0" rtlCol="0" anchor="t">
            <a:spAutoFit/>
          </a:bodyPr>
          <a:lstStyle/>
          <a:p>
            <a:pPr algn="ctr">
              <a:lnSpc>
                <a:spcPts val="3522"/>
              </a:lnSpc>
              <a:spcBef>
                <a:spcPct val="0"/>
              </a:spcBef>
            </a:pPr>
            <a:r>
              <a:rPr lang="en-US" sz="2515" dirty="0">
                <a:solidFill>
                  <a:srgbClr val="000000"/>
                </a:solidFill>
                <a:latin typeface="Schoolbell"/>
                <a:ea typeface="Schoolbell"/>
                <a:cs typeface="Schoolbell"/>
                <a:sym typeface="Schoolbell"/>
              </a:rPr>
              <a:t>They will be tired! Reception is a BIG change and those little legs and brains are working hard all day. </a:t>
            </a:r>
          </a:p>
        </p:txBody>
      </p:sp>
      <p:sp>
        <p:nvSpPr>
          <p:cNvPr id="13" name="TextBox 13"/>
          <p:cNvSpPr txBox="1"/>
          <p:nvPr/>
        </p:nvSpPr>
        <p:spPr>
          <a:xfrm>
            <a:off x="6929848" y="4560940"/>
            <a:ext cx="3077330" cy="3088476"/>
          </a:xfrm>
          <a:prstGeom prst="rect">
            <a:avLst/>
          </a:prstGeom>
        </p:spPr>
        <p:txBody>
          <a:bodyPr lIns="0" tIns="0" rIns="0" bIns="0" rtlCol="0" anchor="t">
            <a:spAutoFit/>
          </a:bodyPr>
          <a:lstStyle/>
          <a:p>
            <a:pPr algn="ctr">
              <a:lnSpc>
                <a:spcPts val="3522"/>
              </a:lnSpc>
            </a:pPr>
            <a:r>
              <a:rPr lang="en-US" sz="2515" dirty="0">
                <a:solidFill>
                  <a:srgbClr val="000000"/>
                </a:solidFill>
                <a:latin typeface="Schoolbell"/>
                <a:ea typeface="Schoolbell"/>
                <a:cs typeface="Schoolbell"/>
                <a:sym typeface="Schoolbell"/>
              </a:rPr>
              <a:t>We hear LOTS about your home life!</a:t>
            </a:r>
          </a:p>
          <a:p>
            <a:pPr algn="ctr">
              <a:lnSpc>
                <a:spcPts val="3522"/>
              </a:lnSpc>
              <a:spcBef>
                <a:spcPct val="0"/>
              </a:spcBef>
            </a:pPr>
            <a:r>
              <a:rPr lang="en-US" sz="2515" dirty="0">
                <a:solidFill>
                  <a:srgbClr val="000000"/>
                </a:solidFill>
                <a:latin typeface="Schoolbell"/>
                <a:ea typeface="Schoolbell"/>
                <a:cs typeface="Schoolbell"/>
                <a:sym typeface="Schoolbell"/>
              </a:rPr>
              <a:t>We know your </a:t>
            </a:r>
            <a:r>
              <a:rPr lang="en-US" sz="2515" dirty="0" err="1">
                <a:solidFill>
                  <a:srgbClr val="000000"/>
                </a:solidFill>
                <a:latin typeface="Schoolbell"/>
                <a:ea typeface="Schoolbell"/>
                <a:cs typeface="Schoolbell"/>
                <a:sym typeface="Schoolbell"/>
              </a:rPr>
              <a:t>favourite</a:t>
            </a:r>
            <a:r>
              <a:rPr lang="en-US" sz="2515" dirty="0">
                <a:solidFill>
                  <a:srgbClr val="000000"/>
                </a:solidFill>
                <a:latin typeface="Schoolbell"/>
                <a:ea typeface="Schoolbell"/>
                <a:cs typeface="Schoolbell"/>
                <a:sym typeface="Schoolbell"/>
              </a:rPr>
              <a:t> takeaway, the books you read together and who had a late night!</a:t>
            </a:r>
          </a:p>
        </p:txBody>
      </p:sp>
      <p:sp>
        <p:nvSpPr>
          <p:cNvPr id="14" name="TextBox 14"/>
          <p:cNvSpPr txBox="1"/>
          <p:nvPr/>
        </p:nvSpPr>
        <p:spPr>
          <a:xfrm>
            <a:off x="10510047" y="1660105"/>
            <a:ext cx="3077330" cy="3532012"/>
          </a:xfrm>
          <a:prstGeom prst="rect">
            <a:avLst/>
          </a:prstGeom>
        </p:spPr>
        <p:txBody>
          <a:bodyPr lIns="0" tIns="0" rIns="0" bIns="0" rtlCol="0" anchor="t">
            <a:spAutoFit/>
          </a:bodyPr>
          <a:lstStyle/>
          <a:p>
            <a:pPr algn="ctr">
              <a:lnSpc>
                <a:spcPts val="3522"/>
              </a:lnSpc>
              <a:spcBef>
                <a:spcPct val="0"/>
              </a:spcBef>
            </a:pPr>
            <a:r>
              <a:rPr lang="en-US" sz="2515" dirty="0">
                <a:solidFill>
                  <a:srgbClr val="000000"/>
                </a:solidFill>
                <a:latin typeface="Schoolbell"/>
                <a:ea typeface="Schoolbell"/>
                <a:cs typeface="Schoolbell"/>
                <a:sym typeface="Schoolbell"/>
              </a:rPr>
              <a:t>We really do notice the little things - the first confident hello, the friend they finally played with, the time they tried something new. These moments matter to us too! </a:t>
            </a:r>
          </a:p>
        </p:txBody>
      </p:sp>
      <p:sp>
        <p:nvSpPr>
          <p:cNvPr id="15" name="TextBox 15"/>
          <p:cNvSpPr txBox="1"/>
          <p:nvPr/>
        </p:nvSpPr>
        <p:spPr>
          <a:xfrm>
            <a:off x="11089329" y="6204716"/>
            <a:ext cx="3077330" cy="3126433"/>
          </a:xfrm>
          <a:prstGeom prst="rect">
            <a:avLst/>
          </a:prstGeom>
        </p:spPr>
        <p:txBody>
          <a:bodyPr lIns="0" tIns="0" rIns="0" bIns="0" rtlCol="0" anchor="t">
            <a:spAutoFit/>
          </a:bodyPr>
          <a:lstStyle/>
          <a:p>
            <a:pPr algn="ctr">
              <a:lnSpc>
                <a:spcPts val="3522"/>
              </a:lnSpc>
              <a:spcBef>
                <a:spcPct val="0"/>
              </a:spcBef>
            </a:pPr>
            <a:r>
              <a:rPr lang="en-US" sz="2515" dirty="0">
                <a:solidFill>
                  <a:srgbClr val="000000"/>
                </a:solidFill>
                <a:latin typeface="Schoolbell"/>
                <a:ea typeface="Schoolbell"/>
                <a:cs typeface="Schoolbell"/>
                <a:sym typeface="Schoolbell"/>
              </a:rPr>
              <a:t>We don’t expect them to be perfect. They're 4 and 5 year old's learning how to navigate friendships, emotions, routines and school. </a:t>
            </a:r>
          </a:p>
        </p:txBody>
      </p:sp>
      <p:sp>
        <p:nvSpPr>
          <p:cNvPr id="16" name="TextBox 16"/>
          <p:cNvSpPr txBox="1"/>
          <p:nvPr/>
        </p:nvSpPr>
        <p:spPr>
          <a:xfrm>
            <a:off x="14643134" y="2498560"/>
            <a:ext cx="3077330" cy="6636766"/>
          </a:xfrm>
          <a:prstGeom prst="rect">
            <a:avLst/>
          </a:prstGeom>
        </p:spPr>
        <p:txBody>
          <a:bodyPr lIns="0" tIns="0" rIns="0" bIns="0" rtlCol="0" anchor="t">
            <a:spAutoFit/>
          </a:bodyPr>
          <a:lstStyle/>
          <a:p>
            <a:pPr algn="ctr">
              <a:lnSpc>
                <a:spcPts val="3522"/>
              </a:lnSpc>
              <a:spcBef>
                <a:spcPct val="0"/>
              </a:spcBef>
            </a:pPr>
            <a:r>
              <a:rPr lang="en-US" sz="2515" dirty="0">
                <a:solidFill>
                  <a:srgbClr val="000000"/>
                </a:solidFill>
                <a:latin typeface="Schoolbell"/>
                <a:ea typeface="Schoolbell"/>
                <a:cs typeface="Schoolbell"/>
                <a:sym typeface="Schoolbell"/>
              </a:rPr>
              <a:t>Your teacher is human too. We have lives, families, busy days and a million things happening beyond the classroom walls. We care deeply, but we can also make mistakes, forget things and get things wrong sometimes. A little kindness goes a long way. We are all on the same team and have the same goal.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a:off x="-2816226" y="-2788562"/>
            <a:ext cx="23920452" cy="4544886"/>
          </a:xfrm>
          <a:custGeom>
            <a:avLst/>
            <a:gdLst/>
            <a:ahLst/>
            <a:cxnLst/>
            <a:rect l="l" t="t" r="r" b="b"/>
            <a:pathLst>
              <a:path w="23920452" h="4544886">
                <a:moveTo>
                  <a:pt x="0" y="0"/>
                </a:moveTo>
                <a:lnTo>
                  <a:pt x="23920452" y="0"/>
                </a:lnTo>
                <a:lnTo>
                  <a:pt x="23920452" y="4544886"/>
                </a:lnTo>
                <a:lnTo>
                  <a:pt x="0" y="4544886"/>
                </a:lnTo>
                <a:lnTo>
                  <a:pt x="0" y="0"/>
                </a:lnTo>
                <a:close/>
              </a:path>
            </a:pathLst>
          </a:custGeom>
          <a:blipFill>
            <a:blip r:embed="rId2"/>
            <a:stretch>
              <a:fillRect/>
            </a:stretch>
          </a:blipFill>
        </p:spPr>
      </p:sp>
      <p:sp>
        <p:nvSpPr>
          <p:cNvPr id="3" name="Freeform 3"/>
          <p:cNvSpPr/>
          <p:nvPr/>
        </p:nvSpPr>
        <p:spPr>
          <a:xfrm rot="-924228">
            <a:off x="13231953" y="2345276"/>
            <a:ext cx="5041981" cy="4491565"/>
          </a:xfrm>
          <a:custGeom>
            <a:avLst/>
            <a:gdLst/>
            <a:ahLst/>
            <a:cxnLst/>
            <a:rect l="l" t="t" r="r" b="b"/>
            <a:pathLst>
              <a:path w="5041981" h="4491565">
                <a:moveTo>
                  <a:pt x="0" y="0"/>
                </a:moveTo>
                <a:lnTo>
                  <a:pt x="5041981" y="0"/>
                </a:lnTo>
                <a:lnTo>
                  <a:pt x="5041981" y="4491565"/>
                </a:lnTo>
                <a:lnTo>
                  <a:pt x="0" y="4491565"/>
                </a:lnTo>
                <a:lnTo>
                  <a:pt x="0" y="0"/>
                </a:lnTo>
                <a:close/>
              </a:path>
            </a:pathLst>
          </a:custGeom>
          <a:blipFill>
            <a:blip r:embed="rId3"/>
            <a:stretch>
              <a:fillRect/>
            </a:stretch>
          </a:blipFill>
        </p:spPr>
      </p:sp>
      <p:sp>
        <p:nvSpPr>
          <p:cNvPr id="4" name="Freeform 4"/>
          <p:cNvSpPr/>
          <p:nvPr/>
        </p:nvSpPr>
        <p:spPr>
          <a:xfrm rot="2036792">
            <a:off x="14370548" y="692935"/>
            <a:ext cx="2635823" cy="687510"/>
          </a:xfrm>
          <a:custGeom>
            <a:avLst/>
            <a:gdLst/>
            <a:ahLst/>
            <a:cxnLst/>
            <a:rect l="l" t="t" r="r" b="b"/>
            <a:pathLst>
              <a:path w="2635823" h="687510">
                <a:moveTo>
                  <a:pt x="0" y="0"/>
                </a:moveTo>
                <a:lnTo>
                  <a:pt x="2635822" y="0"/>
                </a:lnTo>
                <a:lnTo>
                  <a:pt x="2635822" y="687510"/>
                </a:lnTo>
                <a:lnTo>
                  <a:pt x="0" y="687510"/>
                </a:lnTo>
                <a:lnTo>
                  <a:pt x="0" y="0"/>
                </a:lnTo>
                <a:close/>
              </a:path>
            </a:pathLst>
          </a:custGeom>
          <a:blipFill>
            <a:blip r:embed="rId4"/>
            <a:stretch>
              <a:fillRect/>
            </a:stretch>
          </a:blipFill>
        </p:spPr>
      </p:sp>
      <p:sp>
        <p:nvSpPr>
          <p:cNvPr id="5" name="Freeform 5"/>
          <p:cNvSpPr/>
          <p:nvPr/>
        </p:nvSpPr>
        <p:spPr>
          <a:xfrm>
            <a:off x="425725" y="683547"/>
            <a:ext cx="1705542" cy="1278446"/>
          </a:xfrm>
          <a:custGeom>
            <a:avLst/>
            <a:gdLst/>
            <a:ahLst/>
            <a:cxnLst/>
            <a:rect l="l" t="t" r="r" b="b"/>
            <a:pathLst>
              <a:path w="1705542" h="1278446">
                <a:moveTo>
                  <a:pt x="0" y="0"/>
                </a:moveTo>
                <a:lnTo>
                  <a:pt x="1705541" y="0"/>
                </a:lnTo>
                <a:lnTo>
                  <a:pt x="1705541" y="1278446"/>
                </a:lnTo>
                <a:lnTo>
                  <a:pt x="0" y="12784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16506122" y="683547"/>
            <a:ext cx="1506356" cy="2145552"/>
          </a:xfrm>
          <a:custGeom>
            <a:avLst/>
            <a:gdLst/>
            <a:ahLst/>
            <a:cxnLst/>
            <a:rect l="l" t="t" r="r" b="b"/>
            <a:pathLst>
              <a:path w="1506356" h="2145552">
                <a:moveTo>
                  <a:pt x="0" y="0"/>
                </a:moveTo>
                <a:lnTo>
                  <a:pt x="1506356" y="0"/>
                </a:lnTo>
                <a:lnTo>
                  <a:pt x="1506356" y="2145553"/>
                </a:lnTo>
                <a:lnTo>
                  <a:pt x="0" y="214555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a:off x="2131266" y="182954"/>
            <a:ext cx="1008521" cy="1001187"/>
          </a:xfrm>
          <a:custGeom>
            <a:avLst/>
            <a:gdLst/>
            <a:ahLst/>
            <a:cxnLst/>
            <a:rect l="l" t="t" r="r" b="b"/>
            <a:pathLst>
              <a:path w="1008521" h="1001187">
                <a:moveTo>
                  <a:pt x="0" y="0"/>
                </a:moveTo>
                <a:lnTo>
                  <a:pt x="1008522" y="0"/>
                </a:lnTo>
                <a:lnTo>
                  <a:pt x="1008522" y="1001187"/>
                </a:lnTo>
                <a:lnTo>
                  <a:pt x="0" y="100118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TextBox 8"/>
          <p:cNvSpPr txBox="1"/>
          <p:nvPr/>
        </p:nvSpPr>
        <p:spPr>
          <a:xfrm>
            <a:off x="425725" y="2480046"/>
            <a:ext cx="17374104" cy="7370354"/>
          </a:xfrm>
          <a:prstGeom prst="rect">
            <a:avLst/>
          </a:prstGeom>
        </p:spPr>
        <p:txBody>
          <a:bodyPr lIns="0" tIns="0" rIns="0" bIns="0" rtlCol="0" anchor="t">
            <a:spAutoFit/>
          </a:bodyPr>
          <a:lstStyle/>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hang up my things &amp; I complete my morning activity (name writing practice)</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answer the register, choose my lunch &amp; find out what is going on today!</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say my morning prayers</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wake up my body &amp; calm my mind with my morning sensory circuit</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do a phonics lesson &amp; learn new sounds </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have time to learn through play with my friends during choose time </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tidy up my classroom </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sit on the carpet and I have an English lesson &amp; rhyme time session</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try to use the toilet &amp; wash my hands ready for lunch</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say my lunch time prayer then eat my lunch &amp; play outside with my friends</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I settle myself back in class with some breathing exercises</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Some days we then have a topic lesson or it could be a music lesson or it could be an RE lesson!</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We then get more time to learn through play with our friends whilst our teacher asks us to complete some very important work</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We can also eat our snack in the afternoon!</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Then we tidy up again</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We then do a maths lesson with our teachers on the carpet</a:t>
            </a:r>
          </a:p>
          <a:p>
            <a:pPr marL="531425" lvl="1" indent="-265712" algn="l">
              <a:lnSpc>
                <a:spcPts val="3446"/>
              </a:lnSpc>
              <a:buFont typeface="Arial"/>
              <a:buChar char="•"/>
            </a:pPr>
            <a:r>
              <a:rPr lang="en-US" sz="2461" dirty="0">
                <a:solidFill>
                  <a:srgbClr val="000000"/>
                </a:solidFill>
                <a:latin typeface="Schoolbell"/>
                <a:ea typeface="Schoolbell"/>
                <a:cs typeface="Schoolbell"/>
                <a:sym typeface="Schoolbell"/>
              </a:rPr>
              <a:t>Finally we say our prayers &amp; get ready to go home &amp; see our lovely families!</a:t>
            </a:r>
          </a:p>
        </p:txBody>
      </p:sp>
      <p:sp>
        <p:nvSpPr>
          <p:cNvPr id="9" name="TextBox 9"/>
          <p:cNvSpPr txBox="1"/>
          <p:nvPr/>
        </p:nvSpPr>
        <p:spPr>
          <a:xfrm>
            <a:off x="2434781" y="1118685"/>
            <a:ext cx="12943738" cy="1014382"/>
          </a:xfrm>
          <a:prstGeom prst="rect">
            <a:avLst/>
          </a:prstGeom>
        </p:spPr>
        <p:txBody>
          <a:bodyPr lIns="0" tIns="0" rIns="0" bIns="0" rtlCol="0" anchor="t">
            <a:spAutoFit/>
          </a:bodyPr>
          <a:lstStyle/>
          <a:p>
            <a:pPr algn="ctr">
              <a:lnSpc>
                <a:spcPts val="8139"/>
              </a:lnSpc>
            </a:pPr>
            <a:r>
              <a:rPr lang="en-US" sz="5813">
                <a:solidFill>
                  <a:srgbClr val="000000"/>
                </a:solidFill>
                <a:latin typeface="Schoolbell"/>
                <a:ea typeface="Schoolbell"/>
                <a:cs typeface="Schoolbell"/>
                <a:sym typeface="Schoolbell"/>
              </a:rPr>
              <a:t>What a typical day in Reception looks like...</a:t>
            </a:r>
          </a:p>
        </p:txBody>
      </p:sp>
      <p:sp>
        <p:nvSpPr>
          <p:cNvPr id="10" name="TextBox 10"/>
          <p:cNvSpPr txBox="1"/>
          <p:nvPr/>
        </p:nvSpPr>
        <p:spPr>
          <a:xfrm rot="-1005880">
            <a:off x="13629981" y="3979089"/>
            <a:ext cx="4226693" cy="2264981"/>
          </a:xfrm>
          <a:prstGeom prst="rect">
            <a:avLst/>
          </a:prstGeom>
        </p:spPr>
        <p:txBody>
          <a:bodyPr lIns="0" tIns="0" rIns="0" bIns="0" rtlCol="0" anchor="t">
            <a:spAutoFit/>
          </a:bodyPr>
          <a:lstStyle/>
          <a:p>
            <a:pPr algn="ctr">
              <a:lnSpc>
                <a:spcPts val="4507"/>
              </a:lnSpc>
            </a:pPr>
            <a:r>
              <a:rPr lang="en-US" sz="3219" dirty="0">
                <a:solidFill>
                  <a:srgbClr val="FF5757"/>
                </a:solidFill>
                <a:latin typeface="Schoolbell"/>
                <a:ea typeface="Schoolbell"/>
                <a:cs typeface="Schoolbell"/>
                <a:sym typeface="Schoolbell"/>
              </a:rPr>
              <a:t>We promise you when they come home &amp; say they did nothing - it’s not true!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a:off x="-1418247" y="-2892052"/>
            <a:ext cx="23920452" cy="4544886"/>
          </a:xfrm>
          <a:custGeom>
            <a:avLst/>
            <a:gdLst/>
            <a:ahLst/>
            <a:cxnLst/>
            <a:rect l="l" t="t" r="r" b="b"/>
            <a:pathLst>
              <a:path w="23920452" h="4544886">
                <a:moveTo>
                  <a:pt x="0" y="0"/>
                </a:moveTo>
                <a:lnTo>
                  <a:pt x="23920452" y="0"/>
                </a:lnTo>
                <a:lnTo>
                  <a:pt x="23920452" y="4544886"/>
                </a:lnTo>
                <a:lnTo>
                  <a:pt x="0" y="4544886"/>
                </a:lnTo>
                <a:lnTo>
                  <a:pt x="0" y="0"/>
                </a:lnTo>
                <a:close/>
              </a:path>
            </a:pathLst>
          </a:custGeom>
          <a:blipFill>
            <a:blip r:embed="rId2"/>
            <a:stretch>
              <a:fillRect/>
            </a:stretch>
          </a:blipFill>
        </p:spPr>
      </p:sp>
      <p:sp>
        <p:nvSpPr>
          <p:cNvPr id="3" name="Freeform 3"/>
          <p:cNvSpPr/>
          <p:nvPr/>
        </p:nvSpPr>
        <p:spPr>
          <a:xfrm>
            <a:off x="-1265847" y="-2739652"/>
            <a:ext cx="23920452" cy="4544886"/>
          </a:xfrm>
          <a:custGeom>
            <a:avLst/>
            <a:gdLst/>
            <a:ahLst/>
            <a:cxnLst/>
            <a:rect l="l" t="t" r="r" b="b"/>
            <a:pathLst>
              <a:path w="23920452" h="4544886">
                <a:moveTo>
                  <a:pt x="0" y="0"/>
                </a:moveTo>
                <a:lnTo>
                  <a:pt x="23920452" y="0"/>
                </a:lnTo>
                <a:lnTo>
                  <a:pt x="23920452" y="4544886"/>
                </a:lnTo>
                <a:lnTo>
                  <a:pt x="0" y="4544886"/>
                </a:lnTo>
                <a:lnTo>
                  <a:pt x="0" y="0"/>
                </a:lnTo>
                <a:close/>
              </a:path>
            </a:pathLst>
          </a:custGeom>
          <a:blipFill>
            <a:blip r:embed="rId2"/>
            <a:stretch>
              <a:fillRect/>
            </a:stretch>
          </a:blipFill>
        </p:spPr>
      </p:sp>
      <p:sp>
        <p:nvSpPr>
          <p:cNvPr id="4" name="Freeform 4"/>
          <p:cNvSpPr/>
          <p:nvPr/>
        </p:nvSpPr>
        <p:spPr>
          <a:xfrm>
            <a:off x="12341493" y="4173079"/>
            <a:ext cx="2895032" cy="2471634"/>
          </a:xfrm>
          <a:custGeom>
            <a:avLst/>
            <a:gdLst/>
            <a:ahLst/>
            <a:cxnLst/>
            <a:rect l="l" t="t" r="r" b="b"/>
            <a:pathLst>
              <a:path w="2895032" h="2471634">
                <a:moveTo>
                  <a:pt x="0" y="0"/>
                </a:moveTo>
                <a:lnTo>
                  <a:pt x="2895032" y="0"/>
                </a:lnTo>
                <a:lnTo>
                  <a:pt x="2895032" y="2471633"/>
                </a:lnTo>
                <a:lnTo>
                  <a:pt x="0" y="24716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flipH="1" flipV="1">
            <a:off x="-2485716" y="8587965"/>
            <a:ext cx="23920452" cy="4544886"/>
          </a:xfrm>
          <a:custGeom>
            <a:avLst/>
            <a:gdLst/>
            <a:ahLst/>
            <a:cxnLst/>
            <a:rect l="l" t="t" r="r" b="b"/>
            <a:pathLst>
              <a:path w="23920452" h="4544886">
                <a:moveTo>
                  <a:pt x="23920452" y="4544886"/>
                </a:moveTo>
                <a:lnTo>
                  <a:pt x="0" y="4544886"/>
                </a:lnTo>
                <a:lnTo>
                  <a:pt x="0" y="0"/>
                </a:lnTo>
                <a:lnTo>
                  <a:pt x="23920452" y="0"/>
                </a:lnTo>
                <a:lnTo>
                  <a:pt x="23920452" y="4544886"/>
                </a:lnTo>
                <a:close/>
              </a:path>
            </a:pathLst>
          </a:custGeom>
          <a:blipFill>
            <a:blip r:embed="rId2"/>
            <a:stretch>
              <a:fillRect/>
            </a:stretch>
          </a:blipFill>
        </p:spPr>
      </p:sp>
      <p:sp>
        <p:nvSpPr>
          <p:cNvPr id="6" name="Freeform 6"/>
          <p:cNvSpPr/>
          <p:nvPr/>
        </p:nvSpPr>
        <p:spPr>
          <a:xfrm rot="558379">
            <a:off x="14763462" y="3133543"/>
            <a:ext cx="2895032" cy="2471634"/>
          </a:xfrm>
          <a:custGeom>
            <a:avLst/>
            <a:gdLst/>
            <a:ahLst/>
            <a:cxnLst/>
            <a:rect l="l" t="t" r="r" b="b"/>
            <a:pathLst>
              <a:path w="2895032" h="2471634">
                <a:moveTo>
                  <a:pt x="0" y="0"/>
                </a:moveTo>
                <a:lnTo>
                  <a:pt x="2895032" y="0"/>
                </a:lnTo>
                <a:lnTo>
                  <a:pt x="2895032" y="2471633"/>
                </a:lnTo>
                <a:lnTo>
                  <a:pt x="0" y="24716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rot="636198">
            <a:off x="14485473" y="125380"/>
            <a:ext cx="3800513" cy="3173428"/>
          </a:xfrm>
          <a:custGeom>
            <a:avLst/>
            <a:gdLst/>
            <a:ahLst/>
            <a:cxnLst/>
            <a:rect l="l" t="t" r="r" b="b"/>
            <a:pathLst>
              <a:path w="3800513" h="3173428">
                <a:moveTo>
                  <a:pt x="0" y="0"/>
                </a:moveTo>
                <a:lnTo>
                  <a:pt x="3800513" y="0"/>
                </a:lnTo>
                <a:lnTo>
                  <a:pt x="3800513" y="3173428"/>
                </a:lnTo>
                <a:lnTo>
                  <a:pt x="0" y="3173428"/>
                </a:lnTo>
                <a:lnTo>
                  <a:pt x="0" y="0"/>
                </a:lnTo>
                <a:close/>
              </a:path>
            </a:pathLst>
          </a:custGeom>
          <a:blipFill>
            <a:blip r:embed="rId5"/>
            <a:stretch>
              <a:fillRect/>
            </a:stretch>
          </a:blipFill>
        </p:spPr>
      </p:sp>
      <p:sp>
        <p:nvSpPr>
          <p:cNvPr id="8" name="Freeform 8"/>
          <p:cNvSpPr/>
          <p:nvPr/>
        </p:nvSpPr>
        <p:spPr>
          <a:xfrm>
            <a:off x="16403208" y="8587965"/>
            <a:ext cx="1712185" cy="1575210"/>
          </a:xfrm>
          <a:custGeom>
            <a:avLst/>
            <a:gdLst/>
            <a:ahLst/>
            <a:cxnLst/>
            <a:rect l="l" t="t" r="r" b="b"/>
            <a:pathLst>
              <a:path w="1712185" h="1575210">
                <a:moveTo>
                  <a:pt x="0" y="0"/>
                </a:moveTo>
                <a:lnTo>
                  <a:pt x="1712184" y="0"/>
                </a:lnTo>
                <a:lnTo>
                  <a:pt x="1712184" y="1575210"/>
                </a:lnTo>
                <a:lnTo>
                  <a:pt x="0" y="1575210"/>
                </a:lnTo>
                <a:lnTo>
                  <a:pt x="0" y="0"/>
                </a:lnTo>
                <a:close/>
              </a:path>
            </a:pathLst>
          </a:custGeom>
          <a:blipFill>
            <a:blip r:embed="rId6"/>
            <a:stretch>
              <a:fillRect/>
            </a:stretch>
          </a:blipFill>
        </p:spPr>
      </p:sp>
      <p:sp>
        <p:nvSpPr>
          <p:cNvPr id="9" name="Freeform 9"/>
          <p:cNvSpPr/>
          <p:nvPr/>
        </p:nvSpPr>
        <p:spPr>
          <a:xfrm rot="-910163">
            <a:off x="12285885" y="457180"/>
            <a:ext cx="1888196" cy="3374290"/>
          </a:xfrm>
          <a:custGeom>
            <a:avLst/>
            <a:gdLst/>
            <a:ahLst/>
            <a:cxnLst/>
            <a:rect l="l" t="t" r="r" b="b"/>
            <a:pathLst>
              <a:path w="1888196" h="3374290">
                <a:moveTo>
                  <a:pt x="0" y="0"/>
                </a:moveTo>
                <a:lnTo>
                  <a:pt x="1888197" y="0"/>
                </a:lnTo>
                <a:lnTo>
                  <a:pt x="1888197" y="3374289"/>
                </a:lnTo>
                <a:lnTo>
                  <a:pt x="0" y="3374289"/>
                </a:lnTo>
                <a:lnTo>
                  <a:pt x="0" y="0"/>
                </a:lnTo>
                <a:close/>
              </a:path>
            </a:pathLst>
          </a:custGeom>
          <a:blipFill>
            <a:blip r:embed="rId7"/>
            <a:stretch>
              <a:fillRect/>
            </a:stretch>
          </a:blipFill>
        </p:spPr>
      </p:sp>
      <p:sp>
        <p:nvSpPr>
          <p:cNvPr id="10" name="Freeform 10"/>
          <p:cNvSpPr/>
          <p:nvPr/>
        </p:nvSpPr>
        <p:spPr>
          <a:xfrm>
            <a:off x="253444" y="3927848"/>
            <a:ext cx="4818597" cy="4818597"/>
          </a:xfrm>
          <a:custGeom>
            <a:avLst/>
            <a:gdLst/>
            <a:ahLst/>
            <a:cxnLst/>
            <a:rect l="l" t="t" r="r" b="b"/>
            <a:pathLst>
              <a:path w="4818597" h="4818597">
                <a:moveTo>
                  <a:pt x="0" y="0"/>
                </a:moveTo>
                <a:lnTo>
                  <a:pt x="4818597" y="0"/>
                </a:lnTo>
                <a:lnTo>
                  <a:pt x="4818597" y="4818597"/>
                </a:lnTo>
                <a:lnTo>
                  <a:pt x="0" y="4818597"/>
                </a:lnTo>
                <a:lnTo>
                  <a:pt x="0" y="0"/>
                </a:lnTo>
                <a:close/>
              </a:path>
            </a:pathLst>
          </a:custGeom>
          <a:blipFill>
            <a:blip r:embed="rId8"/>
            <a:stretch>
              <a:fillRect/>
            </a:stretch>
          </a:blipFill>
        </p:spPr>
      </p:sp>
      <p:sp>
        <p:nvSpPr>
          <p:cNvPr id="11" name="Freeform 11"/>
          <p:cNvSpPr/>
          <p:nvPr/>
        </p:nvSpPr>
        <p:spPr>
          <a:xfrm>
            <a:off x="12507340" y="4316843"/>
            <a:ext cx="2553262" cy="1802951"/>
          </a:xfrm>
          <a:custGeom>
            <a:avLst/>
            <a:gdLst/>
            <a:ahLst/>
            <a:cxnLst/>
            <a:rect l="l" t="t" r="r" b="b"/>
            <a:pathLst>
              <a:path w="2553262" h="1802951">
                <a:moveTo>
                  <a:pt x="0" y="0"/>
                </a:moveTo>
                <a:lnTo>
                  <a:pt x="2553262" y="0"/>
                </a:lnTo>
                <a:lnTo>
                  <a:pt x="2553262" y="1802951"/>
                </a:lnTo>
                <a:lnTo>
                  <a:pt x="0" y="1802951"/>
                </a:lnTo>
                <a:lnTo>
                  <a:pt x="0" y="0"/>
                </a:lnTo>
                <a:close/>
              </a:path>
            </a:pathLst>
          </a:custGeom>
          <a:blipFill>
            <a:blip r:embed="rId9"/>
            <a:stretch>
              <a:fillRect t="-16968" r="-10127"/>
            </a:stretch>
          </a:blipFill>
        </p:spPr>
      </p:sp>
      <p:sp>
        <p:nvSpPr>
          <p:cNvPr id="12" name="Freeform 12"/>
          <p:cNvSpPr/>
          <p:nvPr/>
        </p:nvSpPr>
        <p:spPr>
          <a:xfrm>
            <a:off x="14582667" y="5822992"/>
            <a:ext cx="2895032" cy="2471634"/>
          </a:xfrm>
          <a:custGeom>
            <a:avLst/>
            <a:gdLst/>
            <a:ahLst/>
            <a:cxnLst/>
            <a:rect l="l" t="t" r="r" b="b"/>
            <a:pathLst>
              <a:path w="2895032" h="2471634">
                <a:moveTo>
                  <a:pt x="0" y="0"/>
                </a:moveTo>
                <a:lnTo>
                  <a:pt x="2895032" y="0"/>
                </a:lnTo>
                <a:lnTo>
                  <a:pt x="2895032" y="2471634"/>
                </a:lnTo>
                <a:lnTo>
                  <a:pt x="0" y="247163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Freeform 13"/>
          <p:cNvSpPr/>
          <p:nvPr/>
        </p:nvSpPr>
        <p:spPr>
          <a:xfrm>
            <a:off x="14772618" y="5978546"/>
            <a:ext cx="2486682" cy="1786089"/>
          </a:xfrm>
          <a:custGeom>
            <a:avLst/>
            <a:gdLst/>
            <a:ahLst/>
            <a:cxnLst/>
            <a:rect l="l" t="t" r="r" b="b"/>
            <a:pathLst>
              <a:path w="2486682" h="1786089">
                <a:moveTo>
                  <a:pt x="0" y="0"/>
                </a:moveTo>
                <a:lnTo>
                  <a:pt x="2486682" y="0"/>
                </a:lnTo>
                <a:lnTo>
                  <a:pt x="2486682" y="1786089"/>
                </a:lnTo>
                <a:lnTo>
                  <a:pt x="0" y="1786089"/>
                </a:lnTo>
                <a:lnTo>
                  <a:pt x="0" y="0"/>
                </a:lnTo>
                <a:close/>
              </a:path>
            </a:pathLst>
          </a:custGeom>
          <a:blipFill>
            <a:blip r:embed="rId10"/>
            <a:stretch>
              <a:fillRect t="-17734" b="-21490"/>
            </a:stretch>
          </a:blipFill>
        </p:spPr>
      </p:sp>
      <p:sp>
        <p:nvSpPr>
          <p:cNvPr id="14" name="TextBox 14"/>
          <p:cNvSpPr txBox="1"/>
          <p:nvPr/>
        </p:nvSpPr>
        <p:spPr>
          <a:xfrm>
            <a:off x="485540" y="1983334"/>
            <a:ext cx="11391759" cy="723819"/>
          </a:xfrm>
          <a:prstGeom prst="rect">
            <a:avLst/>
          </a:prstGeom>
        </p:spPr>
        <p:txBody>
          <a:bodyPr lIns="0" tIns="0" rIns="0" bIns="0" rtlCol="0" anchor="t">
            <a:spAutoFit/>
          </a:bodyPr>
          <a:lstStyle/>
          <a:p>
            <a:pPr algn="ctr">
              <a:lnSpc>
                <a:spcPts val="5824"/>
              </a:lnSpc>
            </a:pPr>
            <a:r>
              <a:rPr lang="en-US" sz="4160" dirty="0">
                <a:solidFill>
                  <a:srgbClr val="FF5757"/>
                </a:solidFill>
                <a:latin typeface="Schoolbell"/>
                <a:ea typeface="Schoolbell"/>
                <a:cs typeface="Schoolbell"/>
                <a:sym typeface="Schoolbell"/>
              </a:rPr>
              <a:t>"Play is the work of the child." - Maria Montessori </a:t>
            </a:r>
          </a:p>
        </p:txBody>
      </p:sp>
      <p:sp>
        <p:nvSpPr>
          <p:cNvPr id="15" name="TextBox 15"/>
          <p:cNvSpPr txBox="1"/>
          <p:nvPr/>
        </p:nvSpPr>
        <p:spPr>
          <a:xfrm>
            <a:off x="253444" y="3069104"/>
            <a:ext cx="11855952" cy="582519"/>
          </a:xfrm>
          <a:prstGeom prst="rect">
            <a:avLst/>
          </a:prstGeom>
        </p:spPr>
        <p:txBody>
          <a:bodyPr lIns="0" tIns="0" rIns="0" bIns="0" rtlCol="0" anchor="t">
            <a:spAutoFit/>
          </a:bodyPr>
          <a:lstStyle/>
          <a:p>
            <a:pPr algn="ctr">
              <a:lnSpc>
                <a:spcPts val="4785"/>
              </a:lnSpc>
            </a:pPr>
            <a:r>
              <a:rPr lang="en-US" sz="3418" dirty="0">
                <a:solidFill>
                  <a:srgbClr val="000000"/>
                </a:solidFill>
                <a:latin typeface="Schoolbell"/>
                <a:ea typeface="Schoolbell"/>
                <a:cs typeface="Schoolbell"/>
                <a:sym typeface="Schoolbell"/>
              </a:rPr>
              <a:t>We spend around half of the day taking part in play based learning. </a:t>
            </a:r>
          </a:p>
        </p:txBody>
      </p:sp>
      <p:sp>
        <p:nvSpPr>
          <p:cNvPr id="16" name="TextBox 16"/>
          <p:cNvSpPr txBox="1"/>
          <p:nvPr/>
        </p:nvSpPr>
        <p:spPr>
          <a:xfrm>
            <a:off x="5318586" y="4956426"/>
            <a:ext cx="6776362" cy="2250536"/>
          </a:xfrm>
          <a:prstGeom prst="rect">
            <a:avLst/>
          </a:prstGeom>
        </p:spPr>
        <p:txBody>
          <a:bodyPr lIns="0" tIns="0" rIns="0" bIns="0" rtlCol="0" anchor="t">
            <a:spAutoFit/>
          </a:bodyPr>
          <a:lstStyle/>
          <a:p>
            <a:pPr algn="ctr">
              <a:lnSpc>
                <a:spcPts val="4447"/>
              </a:lnSpc>
              <a:spcBef>
                <a:spcPct val="0"/>
              </a:spcBef>
            </a:pPr>
            <a:r>
              <a:rPr lang="en-US" sz="3176" dirty="0">
                <a:solidFill>
                  <a:srgbClr val="000000"/>
                </a:solidFill>
                <a:latin typeface="Schoolbell"/>
                <a:ea typeface="Schoolbell"/>
                <a:cs typeface="Schoolbell"/>
                <a:sym typeface="Schoolbell"/>
              </a:rPr>
              <a:t>The Unique Child - every child is an individual who is constantly learning and can be resilient, capable, confident, and self-assured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a:off x="-1265847" y="-2739652"/>
            <a:ext cx="23920452" cy="4544886"/>
          </a:xfrm>
          <a:custGeom>
            <a:avLst/>
            <a:gdLst/>
            <a:ahLst/>
            <a:cxnLst/>
            <a:rect l="l" t="t" r="r" b="b"/>
            <a:pathLst>
              <a:path w="23920452" h="4544886">
                <a:moveTo>
                  <a:pt x="0" y="0"/>
                </a:moveTo>
                <a:lnTo>
                  <a:pt x="23920452" y="0"/>
                </a:lnTo>
                <a:lnTo>
                  <a:pt x="23920452" y="4544886"/>
                </a:lnTo>
                <a:lnTo>
                  <a:pt x="0" y="4544886"/>
                </a:lnTo>
                <a:lnTo>
                  <a:pt x="0" y="0"/>
                </a:lnTo>
                <a:close/>
              </a:path>
            </a:pathLst>
          </a:custGeom>
          <a:blipFill>
            <a:blip r:embed="rId2"/>
            <a:stretch>
              <a:fillRect/>
            </a:stretch>
          </a:blipFill>
        </p:spPr>
      </p:sp>
      <p:sp>
        <p:nvSpPr>
          <p:cNvPr id="3" name="Freeform 3"/>
          <p:cNvSpPr/>
          <p:nvPr/>
        </p:nvSpPr>
        <p:spPr>
          <a:xfrm rot="-196866">
            <a:off x="152010" y="2212375"/>
            <a:ext cx="5794206" cy="5477751"/>
          </a:xfrm>
          <a:custGeom>
            <a:avLst/>
            <a:gdLst/>
            <a:ahLst/>
            <a:cxnLst/>
            <a:rect l="l" t="t" r="r" b="b"/>
            <a:pathLst>
              <a:path w="5794206" h="5477751">
                <a:moveTo>
                  <a:pt x="0" y="0"/>
                </a:moveTo>
                <a:lnTo>
                  <a:pt x="5794206" y="0"/>
                </a:lnTo>
                <a:lnTo>
                  <a:pt x="5794206" y="5477752"/>
                </a:lnTo>
                <a:lnTo>
                  <a:pt x="0" y="5477752"/>
                </a:lnTo>
                <a:lnTo>
                  <a:pt x="0" y="0"/>
                </a:lnTo>
                <a:close/>
              </a:path>
            </a:pathLst>
          </a:custGeom>
          <a:blipFill>
            <a:blip r:embed="rId3"/>
            <a:stretch>
              <a:fillRect r="-751"/>
            </a:stretch>
          </a:blipFill>
        </p:spPr>
      </p:sp>
      <p:sp>
        <p:nvSpPr>
          <p:cNvPr id="4" name="Freeform 4"/>
          <p:cNvSpPr/>
          <p:nvPr/>
        </p:nvSpPr>
        <p:spPr>
          <a:xfrm rot="261986">
            <a:off x="6238308" y="976330"/>
            <a:ext cx="5472343" cy="5134882"/>
          </a:xfrm>
          <a:custGeom>
            <a:avLst/>
            <a:gdLst/>
            <a:ahLst/>
            <a:cxnLst/>
            <a:rect l="l" t="t" r="r" b="b"/>
            <a:pathLst>
              <a:path w="5472343" h="5134882">
                <a:moveTo>
                  <a:pt x="0" y="0"/>
                </a:moveTo>
                <a:lnTo>
                  <a:pt x="5472344" y="0"/>
                </a:lnTo>
                <a:lnTo>
                  <a:pt x="5472344" y="5134882"/>
                </a:lnTo>
                <a:lnTo>
                  <a:pt x="0" y="5134882"/>
                </a:lnTo>
                <a:lnTo>
                  <a:pt x="0" y="0"/>
                </a:lnTo>
                <a:close/>
              </a:path>
            </a:pathLst>
          </a:custGeom>
          <a:blipFill>
            <a:blip r:embed="rId3"/>
            <a:stretch>
              <a:fillRect/>
            </a:stretch>
          </a:blipFill>
        </p:spPr>
      </p:sp>
      <p:sp>
        <p:nvSpPr>
          <p:cNvPr id="5" name="Freeform 5"/>
          <p:cNvSpPr/>
          <p:nvPr/>
        </p:nvSpPr>
        <p:spPr>
          <a:xfrm rot="461023">
            <a:off x="11633654" y="2064097"/>
            <a:ext cx="6324641" cy="5934622"/>
          </a:xfrm>
          <a:custGeom>
            <a:avLst/>
            <a:gdLst/>
            <a:ahLst/>
            <a:cxnLst/>
            <a:rect l="l" t="t" r="r" b="b"/>
            <a:pathLst>
              <a:path w="6324641" h="5934622">
                <a:moveTo>
                  <a:pt x="0" y="0"/>
                </a:moveTo>
                <a:lnTo>
                  <a:pt x="6324641" y="0"/>
                </a:lnTo>
                <a:lnTo>
                  <a:pt x="6324641" y="5934622"/>
                </a:lnTo>
                <a:lnTo>
                  <a:pt x="0" y="5934622"/>
                </a:lnTo>
                <a:lnTo>
                  <a:pt x="0" y="0"/>
                </a:lnTo>
                <a:close/>
              </a:path>
            </a:pathLst>
          </a:custGeom>
          <a:blipFill>
            <a:blip r:embed="rId3"/>
            <a:stretch>
              <a:fillRect/>
            </a:stretch>
          </a:blipFill>
        </p:spPr>
      </p:sp>
      <p:sp>
        <p:nvSpPr>
          <p:cNvPr id="6" name="Freeform 6"/>
          <p:cNvSpPr/>
          <p:nvPr/>
        </p:nvSpPr>
        <p:spPr>
          <a:xfrm>
            <a:off x="15167591" y="7058243"/>
            <a:ext cx="2532344" cy="2673300"/>
          </a:xfrm>
          <a:custGeom>
            <a:avLst/>
            <a:gdLst/>
            <a:ahLst/>
            <a:cxnLst/>
            <a:rect l="l" t="t" r="r" b="b"/>
            <a:pathLst>
              <a:path w="2532344" h="2673300">
                <a:moveTo>
                  <a:pt x="0" y="0"/>
                </a:moveTo>
                <a:lnTo>
                  <a:pt x="2532345" y="0"/>
                </a:lnTo>
                <a:lnTo>
                  <a:pt x="2532345" y="2673300"/>
                </a:lnTo>
                <a:lnTo>
                  <a:pt x="0" y="26733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94030" y="389477"/>
            <a:ext cx="1705542" cy="1278446"/>
          </a:xfrm>
          <a:custGeom>
            <a:avLst/>
            <a:gdLst/>
            <a:ahLst/>
            <a:cxnLst/>
            <a:rect l="l" t="t" r="r" b="b"/>
            <a:pathLst>
              <a:path w="1705542" h="1278446">
                <a:moveTo>
                  <a:pt x="0" y="0"/>
                </a:moveTo>
                <a:lnTo>
                  <a:pt x="1705541" y="0"/>
                </a:lnTo>
                <a:lnTo>
                  <a:pt x="1705541" y="1278446"/>
                </a:lnTo>
                <a:lnTo>
                  <a:pt x="0" y="1278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6135466" y="2022962"/>
            <a:ext cx="1376637" cy="1866627"/>
          </a:xfrm>
          <a:custGeom>
            <a:avLst/>
            <a:gdLst/>
            <a:ahLst/>
            <a:cxnLst/>
            <a:rect l="l" t="t" r="r" b="b"/>
            <a:pathLst>
              <a:path w="1376637" h="1866627">
                <a:moveTo>
                  <a:pt x="0" y="0"/>
                </a:moveTo>
                <a:lnTo>
                  <a:pt x="1376637" y="0"/>
                </a:lnTo>
                <a:lnTo>
                  <a:pt x="1376637" y="1866627"/>
                </a:lnTo>
                <a:lnTo>
                  <a:pt x="0" y="1866627"/>
                </a:lnTo>
                <a:lnTo>
                  <a:pt x="0" y="0"/>
                </a:lnTo>
                <a:close/>
              </a:path>
            </a:pathLst>
          </a:custGeom>
          <a:blipFill>
            <a:blip r:embed="rId8"/>
            <a:stretch>
              <a:fillRect/>
            </a:stretch>
          </a:blipFill>
        </p:spPr>
      </p:sp>
      <p:sp>
        <p:nvSpPr>
          <p:cNvPr id="9" name="Freeform 9"/>
          <p:cNvSpPr/>
          <p:nvPr/>
        </p:nvSpPr>
        <p:spPr>
          <a:xfrm>
            <a:off x="8591088" y="660227"/>
            <a:ext cx="1376637" cy="1866627"/>
          </a:xfrm>
          <a:custGeom>
            <a:avLst/>
            <a:gdLst/>
            <a:ahLst/>
            <a:cxnLst/>
            <a:rect l="l" t="t" r="r" b="b"/>
            <a:pathLst>
              <a:path w="1376637" h="1866627">
                <a:moveTo>
                  <a:pt x="0" y="0"/>
                </a:moveTo>
                <a:lnTo>
                  <a:pt x="1376637" y="0"/>
                </a:lnTo>
                <a:lnTo>
                  <a:pt x="1376637" y="1866627"/>
                </a:lnTo>
                <a:lnTo>
                  <a:pt x="0" y="1866627"/>
                </a:lnTo>
                <a:lnTo>
                  <a:pt x="0" y="0"/>
                </a:lnTo>
                <a:close/>
              </a:path>
            </a:pathLst>
          </a:custGeom>
          <a:blipFill>
            <a:blip r:embed="rId8"/>
            <a:stretch>
              <a:fillRect/>
            </a:stretch>
          </a:blipFill>
        </p:spPr>
      </p:sp>
      <p:sp>
        <p:nvSpPr>
          <p:cNvPr id="10" name="Freeform 10"/>
          <p:cNvSpPr/>
          <p:nvPr/>
        </p:nvSpPr>
        <p:spPr>
          <a:xfrm>
            <a:off x="0" y="2040590"/>
            <a:ext cx="1376637" cy="1866627"/>
          </a:xfrm>
          <a:custGeom>
            <a:avLst/>
            <a:gdLst/>
            <a:ahLst/>
            <a:cxnLst/>
            <a:rect l="l" t="t" r="r" b="b"/>
            <a:pathLst>
              <a:path w="1376637" h="1866627">
                <a:moveTo>
                  <a:pt x="0" y="0"/>
                </a:moveTo>
                <a:lnTo>
                  <a:pt x="1376637" y="0"/>
                </a:lnTo>
                <a:lnTo>
                  <a:pt x="1376637" y="1866626"/>
                </a:lnTo>
                <a:lnTo>
                  <a:pt x="0" y="1866626"/>
                </a:lnTo>
                <a:lnTo>
                  <a:pt x="0" y="0"/>
                </a:lnTo>
                <a:close/>
              </a:path>
            </a:pathLst>
          </a:custGeom>
          <a:blipFill>
            <a:blip r:embed="rId8"/>
            <a:stretch>
              <a:fillRect/>
            </a:stretch>
          </a:blipFill>
        </p:spPr>
      </p:sp>
      <p:sp>
        <p:nvSpPr>
          <p:cNvPr id="11" name="TextBox 11"/>
          <p:cNvSpPr txBox="1"/>
          <p:nvPr/>
        </p:nvSpPr>
        <p:spPr>
          <a:xfrm rot="-203431">
            <a:off x="1059917" y="2734409"/>
            <a:ext cx="4086409" cy="4098624"/>
          </a:xfrm>
          <a:prstGeom prst="rect">
            <a:avLst/>
          </a:prstGeom>
        </p:spPr>
        <p:txBody>
          <a:bodyPr lIns="0" tIns="0" rIns="0" bIns="0" rtlCol="0" anchor="t">
            <a:spAutoFit/>
          </a:bodyPr>
          <a:lstStyle/>
          <a:p>
            <a:pPr algn="ctr">
              <a:lnSpc>
                <a:spcPts val="4639"/>
              </a:lnSpc>
            </a:pPr>
            <a:r>
              <a:rPr lang="en-US" sz="3313" dirty="0">
                <a:solidFill>
                  <a:srgbClr val="000000"/>
                </a:solidFill>
                <a:latin typeface="Schoolbell"/>
                <a:ea typeface="Schoolbell"/>
                <a:cs typeface="Schoolbell"/>
                <a:sym typeface="Schoolbell"/>
              </a:rPr>
              <a:t>Observation: Practitioners closely watch and listen to children to understand their unique interests, strengths, and developmental stages</a:t>
            </a:r>
          </a:p>
        </p:txBody>
      </p:sp>
      <p:sp>
        <p:nvSpPr>
          <p:cNvPr id="12" name="TextBox 12"/>
          <p:cNvSpPr txBox="1"/>
          <p:nvPr/>
        </p:nvSpPr>
        <p:spPr>
          <a:xfrm rot="193005">
            <a:off x="7130975" y="1749747"/>
            <a:ext cx="4030327" cy="3511968"/>
          </a:xfrm>
          <a:prstGeom prst="rect">
            <a:avLst/>
          </a:prstGeom>
        </p:spPr>
        <p:txBody>
          <a:bodyPr lIns="0" tIns="0" rIns="0" bIns="0" rtlCol="0" anchor="t">
            <a:spAutoFit/>
          </a:bodyPr>
          <a:lstStyle/>
          <a:p>
            <a:pPr algn="ctr">
              <a:lnSpc>
                <a:spcPts val="4639"/>
              </a:lnSpc>
            </a:pPr>
            <a:r>
              <a:rPr lang="en-US" sz="3313" dirty="0">
                <a:solidFill>
                  <a:srgbClr val="000000"/>
                </a:solidFill>
                <a:latin typeface="Schoolbell"/>
                <a:ea typeface="Schoolbell"/>
                <a:cs typeface="Schoolbell"/>
                <a:sym typeface="Schoolbell"/>
              </a:rPr>
              <a:t>Tailored Learning: Adults adapt activities, teaching styles, and care to match the specific fascinations and needs of each child.</a:t>
            </a:r>
          </a:p>
        </p:txBody>
      </p:sp>
      <p:sp>
        <p:nvSpPr>
          <p:cNvPr id="13" name="TextBox 13"/>
          <p:cNvSpPr txBox="1"/>
          <p:nvPr/>
        </p:nvSpPr>
        <p:spPr>
          <a:xfrm rot="193005">
            <a:off x="12599574" y="3019251"/>
            <a:ext cx="4396007" cy="4191438"/>
          </a:xfrm>
          <a:prstGeom prst="rect">
            <a:avLst/>
          </a:prstGeom>
        </p:spPr>
        <p:txBody>
          <a:bodyPr lIns="0" tIns="0" rIns="0" bIns="0" rtlCol="0" anchor="t">
            <a:spAutoFit/>
          </a:bodyPr>
          <a:lstStyle/>
          <a:p>
            <a:pPr algn="ctr">
              <a:lnSpc>
                <a:spcPts val="4197"/>
              </a:lnSpc>
            </a:pPr>
            <a:r>
              <a:rPr lang="en-US" sz="2998" dirty="0">
                <a:solidFill>
                  <a:srgbClr val="000000"/>
                </a:solidFill>
                <a:latin typeface="Schoolbell"/>
                <a:ea typeface="Schoolbell"/>
                <a:cs typeface="Schoolbell"/>
                <a:sym typeface="Schoolbell"/>
              </a:rPr>
              <a:t>Continuous Assessment: Ongoing checks bridge typical child development patterns with what staff notice about the individual child, ensuring steady progress from their unique starting point. </a:t>
            </a:r>
          </a:p>
        </p:txBody>
      </p:sp>
      <p:sp>
        <p:nvSpPr>
          <p:cNvPr id="14" name="TextBox 14"/>
          <p:cNvSpPr txBox="1"/>
          <p:nvPr/>
        </p:nvSpPr>
        <p:spPr>
          <a:xfrm>
            <a:off x="6077408" y="6383593"/>
            <a:ext cx="6133185" cy="4175001"/>
          </a:xfrm>
          <a:prstGeom prst="rect">
            <a:avLst/>
          </a:prstGeom>
        </p:spPr>
        <p:txBody>
          <a:bodyPr lIns="0" tIns="0" rIns="0" bIns="0" rtlCol="0" anchor="t">
            <a:spAutoFit/>
          </a:bodyPr>
          <a:lstStyle/>
          <a:p>
            <a:pPr algn="l">
              <a:lnSpc>
                <a:spcPts val="3677"/>
              </a:lnSpc>
            </a:pPr>
            <a:r>
              <a:rPr lang="en-US" sz="2626" dirty="0">
                <a:solidFill>
                  <a:srgbClr val="000000"/>
                </a:solidFill>
                <a:latin typeface="Schoolbell"/>
                <a:ea typeface="Schoolbell"/>
                <a:cs typeface="Schoolbell"/>
                <a:sym typeface="Schoolbell"/>
              </a:rPr>
              <a:t>Children learn through a combination of:</a:t>
            </a:r>
          </a:p>
          <a:p>
            <a:pPr marL="567083" lvl="1" indent="-283541" algn="l">
              <a:lnSpc>
                <a:spcPts val="3677"/>
              </a:lnSpc>
              <a:buFont typeface="Arial"/>
              <a:buChar char="•"/>
            </a:pPr>
            <a:r>
              <a:rPr lang="en-US" sz="2626" dirty="0">
                <a:solidFill>
                  <a:srgbClr val="000000"/>
                </a:solidFill>
                <a:latin typeface="Schoolbell"/>
                <a:ea typeface="Schoolbell"/>
                <a:cs typeface="Schoolbell"/>
                <a:sym typeface="Schoolbell"/>
              </a:rPr>
              <a:t>adult-led teaching;</a:t>
            </a:r>
          </a:p>
          <a:p>
            <a:pPr marL="567083" lvl="1" indent="-283541" algn="l">
              <a:lnSpc>
                <a:spcPts val="3677"/>
              </a:lnSpc>
              <a:buFont typeface="Arial"/>
              <a:buChar char="•"/>
            </a:pPr>
            <a:r>
              <a:rPr lang="en-US" sz="2626" dirty="0">
                <a:solidFill>
                  <a:srgbClr val="000000"/>
                </a:solidFill>
                <a:latin typeface="Schoolbell"/>
                <a:ea typeface="Schoolbell"/>
                <a:cs typeface="Schoolbell"/>
                <a:sym typeface="Schoolbell"/>
              </a:rPr>
              <a:t>small-group work;</a:t>
            </a:r>
          </a:p>
          <a:p>
            <a:pPr marL="567083" lvl="1" indent="-283541" algn="l">
              <a:lnSpc>
                <a:spcPts val="3677"/>
              </a:lnSpc>
              <a:buFont typeface="Arial"/>
              <a:buChar char="•"/>
            </a:pPr>
            <a:r>
              <a:rPr lang="en-US" sz="2626" dirty="0">
                <a:solidFill>
                  <a:srgbClr val="000000"/>
                </a:solidFill>
                <a:latin typeface="Schoolbell"/>
                <a:ea typeface="Schoolbell"/>
                <a:cs typeface="Schoolbell"/>
                <a:sym typeface="Schoolbell"/>
              </a:rPr>
              <a:t>interactions with adults;</a:t>
            </a:r>
          </a:p>
          <a:p>
            <a:pPr marL="567083" lvl="1" indent="-283541" algn="l">
              <a:lnSpc>
                <a:spcPts val="3677"/>
              </a:lnSpc>
              <a:buFont typeface="Arial"/>
              <a:buChar char="•"/>
            </a:pPr>
            <a:r>
              <a:rPr lang="en-US" sz="2626" dirty="0">
                <a:solidFill>
                  <a:srgbClr val="000000"/>
                </a:solidFill>
                <a:latin typeface="Schoolbell"/>
                <a:ea typeface="Schoolbell"/>
                <a:cs typeface="Schoolbell"/>
                <a:sym typeface="Schoolbell"/>
              </a:rPr>
              <a:t>play;</a:t>
            </a:r>
          </a:p>
          <a:p>
            <a:pPr marL="567083" lvl="1" indent="-283541" algn="l">
              <a:lnSpc>
                <a:spcPts val="3677"/>
              </a:lnSpc>
              <a:buFont typeface="Arial"/>
              <a:buChar char="•"/>
            </a:pPr>
            <a:r>
              <a:rPr lang="en-US" sz="2626" dirty="0">
                <a:solidFill>
                  <a:srgbClr val="000000"/>
                </a:solidFill>
                <a:latin typeface="Schoolbell"/>
                <a:ea typeface="Schoolbell"/>
                <a:cs typeface="Schoolbell"/>
                <a:sym typeface="Schoolbell"/>
              </a:rPr>
              <a:t>exploration;</a:t>
            </a:r>
          </a:p>
          <a:p>
            <a:pPr marL="567083" lvl="1" indent="-283541" algn="l">
              <a:lnSpc>
                <a:spcPts val="3677"/>
              </a:lnSpc>
              <a:buFont typeface="Arial"/>
              <a:buChar char="•"/>
            </a:pPr>
            <a:r>
              <a:rPr lang="en-US" sz="2626" dirty="0">
                <a:solidFill>
                  <a:srgbClr val="000000"/>
                </a:solidFill>
                <a:latin typeface="Schoolbell"/>
                <a:ea typeface="Schoolbell"/>
                <a:cs typeface="Schoolbell"/>
                <a:sym typeface="Schoolbell"/>
              </a:rPr>
              <a:t>continuous provision;</a:t>
            </a:r>
          </a:p>
          <a:p>
            <a:pPr marL="567083" lvl="1" indent="-283541" algn="l">
              <a:lnSpc>
                <a:spcPts val="3677"/>
              </a:lnSpc>
              <a:buFont typeface="Arial"/>
              <a:buChar char="•"/>
            </a:pPr>
            <a:r>
              <a:rPr lang="en-US" sz="2626" dirty="0">
                <a:solidFill>
                  <a:srgbClr val="000000"/>
                </a:solidFill>
                <a:latin typeface="Schoolbell"/>
                <a:ea typeface="Schoolbell"/>
                <a:cs typeface="Schoolbell"/>
                <a:sym typeface="Schoolbell"/>
              </a:rPr>
              <a:t>outdoor learning.</a:t>
            </a:r>
          </a:p>
          <a:p>
            <a:pPr algn="ctr">
              <a:lnSpc>
                <a:spcPts val="3677"/>
              </a:lnSpc>
              <a:spcBef>
                <a:spcPct val="0"/>
              </a:spcBef>
            </a:pPr>
            <a:endParaRPr lang="en-US" sz="2626" dirty="0">
              <a:solidFill>
                <a:srgbClr val="000000"/>
              </a:solidFill>
              <a:latin typeface="Schoolbell"/>
              <a:ea typeface="Schoolbell"/>
              <a:cs typeface="Schoolbell"/>
              <a:sym typeface="Schoolbe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flipH="1">
            <a:off x="-701303" y="242670"/>
            <a:ext cx="2799716" cy="2995805"/>
          </a:xfrm>
          <a:custGeom>
            <a:avLst/>
            <a:gdLst/>
            <a:ahLst/>
            <a:cxnLst/>
            <a:rect l="l" t="t" r="r" b="b"/>
            <a:pathLst>
              <a:path w="2799716" h="2995805">
                <a:moveTo>
                  <a:pt x="2799715" y="0"/>
                </a:moveTo>
                <a:lnTo>
                  <a:pt x="0" y="0"/>
                </a:lnTo>
                <a:lnTo>
                  <a:pt x="0" y="2995804"/>
                </a:lnTo>
                <a:lnTo>
                  <a:pt x="2799715" y="2995804"/>
                </a:lnTo>
                <a:lnTo>
                  <a:pt x="279971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83029" y="52170"/>
            <a:ext cx="13121942" cy="1465191"/>
          </a:xfrm>
          <a:prstGeom prst="rect">
            <a:avLst/>
          </a:prstGeom>
        </p:spPr>
        <p:txBody>
          <a:bodyPr lIns="0" tIns="0" rIns="0" bIns="0" rtlCol="0" anchor="t">
            <a:spAutoFit/>
          </a:bodyPr>
          <a:lstStyle/>
          <a:p>
            <a:pPr algn="ctr">
              <a:lnSpc>
                <a:spcPts val="11811"/>
              </a:lnSpc>
            </a:pPr>
            <a:r>
              <a:rPr lang="en-US" sz="8436">
                <a:solidFill>
                  <a:srgbClr val="000000"/>
                </a:solidFill>
                <a:latin typeface="Schoolbell"/>
                <a:ea typeface="Schoolbell"/>
                <a:cs typeface="Schoolbell"/>
                <a:sym typeface="Schoolbell"/>
              </a:rPr>
              <a:t>Parent Partnership</a:t>
            </a:r>
          </a:p>
        </p:txBody>
      </p:sp>
      <p:sp>
        <p:nvSpPr>
          <p:cNvPr id="4" name="TextBox 4"/>
          <p:cNvSpPr txBox="1"/>
          <p:nvPr/>
        </p:nvSpPr>
        <p:spPr>
          <a:xfrm>
            <a:off x="2583029" y="1714347"/>
            <a:ext cx="3411208" cy="2123449"/>
          </a:xfrm>
          <a:prstGeom prst="rect">
            <a:avLst/>
          </a:prstGeom>
        </p:spPr>
        <p:txBody>
          <a:bodyPr lIns="0" tIns="0" rIns="0" bIns="0" rtlCol="0" anchor="t">
            <a:spAutoFit/>
          </a:bodyPr>
          <a:lstStyle/>
          <a:p>
            <a:pPr algn="ctr">
              <a:lnSpc>
                <a:spcPts val="5685"/>
              </a:lnSpc>
            </a:pPr>
            <a:r>
              <a:rPr lang="en-US" sz="4061" dirty="0">
                <a:solidFill>
                  <a:srgbClr val="000000"/>
                </a:solidFill>
                <a:latin typeface="Schoolbell"/>
                <a:ea typeface="Schoolbell"/>
                <a:cs typeface="Schoolbell"/>
                <a:sym typeface="Schoolbell"/>
              </a:rPr>
              <a:t>You are your child’s first educator</a:t>
            </a:r>
          </a:p>
        </p:txBody>
      </p:sp>
      <p:sp>
        <p:nvSpPr>
          <p:cNvPr id="5" name="TextBox 5"/>
          <p:cNvSpPr txBox="1"/>
          <p:nvPr/>
        </p:nvSpPr>
        <p:spPr>
          <a:xfrm>
            <a:off x="7238761" y="1714347"/>
            <a:ext cx="3810477" cy="2123449"/>
          </a:xfrm>
          <a:prstGeom prst="rect">
            <a:avLst/>
          </a:prstGeom>
        </p:spPr>
        <p:txBody>
          <a:bodyPr lIns="0" tIns="0" rIns="0" bIns="0" rtlCol="0" anchor="t">
            <a:spAutoFit/>
          </a:bodyPr>
          <a:lstStyle/>
          <a:p>
            <a:pPr algn="ctr">
              <a:lnSpc>
                <a:spcPts val="5685"/>
              </a:lnSpc>
            </a:pPr>
            <a:r>
              <a:rPr lang="en-US" sz="4061" dirty="0">
                <a:solidFill>
                  <a:srgbClr val="000000"/>
                </a:solidFill>
                <a:latin typeface="Schoolbell"/>
                <a:ea typeface="Schoolbell"/>
                <a:cs typeface="Schoolbell"/>
                <a:sym typeface="Schoolbell"/>
              </a:rPr>
              <a:t>You know your child better than anyone else</a:t>
            </a:r>
          </a:p>
        </p:txBody>
      </p:sp>
      <p:sp>
        <p:nvSpPr>
          <p:cNvPr id="6" name="TextBox 6"/>
          <p:cNvSpPr txBox="1"/>
          <p:nvPr/>
        </p:nvSpPr>
        <p:spPr>
          <a:xfrm>
            <a:off x="12652121" y="1714347"/>
            <a:ext cx="4115801" cy="2123449"/>
          </a:xfrm>
          <a:prstGeom prst="rect">
            <a:avLst/>
          </a:prstGeom>
        </p:spPr>
        <p:txBody>
          <a:bodyPr lIns="0" tIns="0" rIns="0" bIns="0" rtlCol="0" anchor="t">
            <a:spAutoFit/>
          </a:bodyPr>
          <a:lstStyle/>
          <a:p>
            <a:pPr algn="ctr">
              <a:lnSpc>
                <a:spcPts val="5685"/>
              </a:lnSpc>
            </a:pPr>
            <a:r>
              <a:rPr lang="en-US" sz="4061" dirty="0">
                <a:solidFill>
                  <a:srgbClr val="000000"/>
                </a:solidFill>
                <a:latin typeface="Schoolbell"/>
                <a:ea typeface="Schoolbell"/>
                <a:cs typeface="Schoolbell"/>
                <a:sym typeface="Schoolbell"/>
              </a:rPr>
              <a:t>Your child is your priority &amp; your most precious gift. </a:t>
            </a:r>
          </a:p>
        </p:txBody>
      </p:sp>
      <p:sp>
        <p:nvSpPr>
          <p:cNvPr id="7" name="TextBox 7"/>
          <p:cNvSpPr txBox="1"/>
          <p:nvPr/>
        </p:nvSpPr>
        <p:spPr>
          <a:xfrm>
            <a:off x="600654" y="4653235"/>
            <a:ext cx="17086691" cy="1900841"/>
          </a:xfrm>
          <a:prstGeom prst="rect">
            <a:avLst/>
          </a:prstGeom>
        </p:spPr>
        <p:txBody>
          <a:bodyPr lIns="0" tIns="0" rIns="0" bIns="0" rtlCol="0" anchor="t">
            <a:spAutoFit/>
          </a:bodyPr>
          <a:lstStyle/>
          <a:p>
            <a:pPr algn="ctr">
              <a:lnSpc>
                <a:spcPts val="5004"/>
              </a:lnSpc>
            </a:pPr>
            <a:r>
              <a:rPr lang="en-US" sz="3574" dirty="0">
                <a:solidFill>
                  <a:srgbClr val="000000"/>
                </a:solidFill>
                <a:latin typeface="Schoolbell"/>
                <a:ea typeface="Schoolbell"/>
                <a:cs typeface="Schoolbell"/>
                <a:sym typeface="Schoolbell"/>
              </a:rPr>
              <a:t>We hear you &amp; we understand you! </a:t>
            </a:r>
          </a:p>
          <a:p>
            <a:pPr algn="ctr">
              <a:lnSpc>
                <a:spcPts val="5004"/>
              </a:lnSpc>
            </a:pPr>
            <a:r>
              <a:rPr lang="en-US" sz="3574" dirty="0">
                <a:solidFill>
                  <a:srgbClr val="000000"/>
                </a:solidFill>
                <a:latin typeface="Schoolbell"/>
                <a:ea typeface="Schoolbell"/>
                <a:cs typeface="Schoolbell"/>
                <a:sym typeface="Schoolbell"/>
              </a:rPr>
              <a:t>We too are parents, we can sympathies with your anxieties, understand your concerns &amp; we truly want to see your child happy, safe &amp; thriving. </a:t>
            </a:r>
          </a:p>
        </p:txBody>
      </p:sp>
      <p:sp>
        <p:nvSpPr>
          <p:cNvPr id="8" name="TextBox 8"/>
          <p:cNvSpPr txBox="1"/>
          <p:nvPr/>
        </p:nvSpPr>
        <p:spPr>
          <a:xfrm>
            <a:off x="525384" y="7346758"/>
            <a:ext cx="17237233" cy="2123449"/>
          </a:xfrm>
          <a:prstGeom prst="rect">
            <a:avLst/>
          </a:prstGeom>
        </p:spPr>
        <p:txBody>
          <a:bodyPr lIns="0" tIns="0" rIns="0" bIns="0" rtlCol="0" anchor="t">
            <a:spAutoFit/>
          </a:bodyPr>
          <a:lstStyle/>
          <a:p>
            <a:pPr algn="ctr">
              <a:lnSpc>
                <a:spcPts val="5685"/>
              </a:lnSpc>
            </a:pPr>
            <a:r>
              <a:rPr lang="en-US" sz="4061" dirty="0">
                <a:solidFill>
                  <a:srgbClr val="000000"/>
                </a:solidFill>
                <a:latin typeface="Schoolbell"/>
                <a:ea typeface="Schoolbell"/>
                <a:cs typeface="Schoolbell"/>
                <a:sym typeface="Schoolbell"/>
              </a:rPr>
              <a:t>We are here to support you &amp; we need your support to provide the best possible start for our children. The school journey is an adventure &amp; Reception is the starting point.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TextBox 2"/>
          <p:cNvSpPr txBox="1"/>
          <p:nvPr/>
        </p:nvSpPr>
        <p:spPr>
          <a:xfrm>
            <a:off x="1028700" y="1593473"/>
            <a:ext cx="16916348" cy="8193590"/>
          </a:xfrm>
          <a:prstGeom prst="rect">
            <a:avLst/>
          </a:prstGeom>
        </p:spPr>
        <p:txBody>
          <a:bodyPr wrap="square" lIns="0" tIns="0" rIns="0" bIns="0" rtlCol="0" anchor="t">
            <a:spAutoFit/>
          </a:bodyPr>
          <a:lstStyle/>
          <a:p>
            <a:pPr algn="ctr">
              <a:lnSpc>
                <a:spcPts val="3231"/>
              </a:lnSpc>
            </a:pPr>
            <a:r>
              <a:rPr lang="en-US" sz="2308" dirty="0">
                <a:solidFill>
                  <a:srgbClr val="000000"/>
                </a:solidFill>
                <a:latin typeface="Schoolbell"/>
                <a:ea typeface="Schoolbell"/>
                <a:cs typeface="Schoolbell"/>
                <a:sym typeface="Schoolbell"/>
              </a:rPr>
              <a:t>Positive, respectful and timely communication helps us build trust, prevent misunderstandings and secure the best outcomes for every child.</a:t>
            </a:r>
          </a:p>
          <a:p>
            <a:pPr algn="ctr">
              <a:lnSpc>
                <a:spcPts val="3231"/>
              </a:lnSpc>
            </a:pPr>
            <a:endParaRPr lang="en-US" sz="2308" dirty="0">
              <a:solidFill>
                <a:srgbClr val="000000"/>
              </a:solidFill>
              <a:latin typeface="Schoolbell"/>
              <a:ea typeface="Schoolbell"/>
              <a:cs typeface="Schoolbell"/>
              <a:sym typeface="Schoolbell"/>
            </a:endParaRPr>
          </a:p>
          <a:p>
            <a:pPr algn="ctr">
              <a:lnSpc>
                <a:spcPts val="3231"/>
              </a:lnSpc>
            </a:pPr>
            <a:r>
              <a:rPr lang="en-US" sz="2308" dirty="0">
                <a:solidFill>
                  <a:srgbClr val="000000"/>
                </a:solidFill>
                <a:latin typeface="Schoolbell"/>
                <a:ea typeface="Schoolbell"/>
                <a:cs typeface="Schoolbell"/>
                <a:sym typeface="Schoolbell"/>
              </a:rPr>
              <a:t>Keep parents informed about learning, progress and any emerging concerns</a:t>
            </a:r>
          </a:p>
          <a:p>
            <a:pPr algn="ctr">
              <a:lnSpc>
                <a:spcPts val="3231"/>
              </a:lnSpc>
            </a:pPr>
            <a:endParaRPr lang="en-US" sz="2308" dirty="0">
              <a:solidFill>
                <a:srgbClr val="000000"/>
              </a:solidFill>
              <a:latin typeface="Schoolbell"/>
              <a:ea typeface="Schoolbell"/>
              <a:cs typeface="Schoolbell"/>
              <a:sym typeface="Schoolbell"/>
            </a:endParaRPr>
          </a:p>
          <a:p>
            <a:pPr algn="ctr">
              <a:lnSpc>
                <a:spcPts val="3231"/>
              </a:lnSpc>
            </a:pPr>
            <a:r>
              <a:rPr lang="en-US" sz="2308" dirty="0">
                <a:solidFill>
                  <a:srgbClr val="000000"/>
                </a:solidFill>
                <a:latin typeface="Schoolbell"/>
                <a:ea typeface="Schoolbell"/>
                <a:cs typeface="Schoolbell"/>
                <a:sym typeface="Schoolbell"/>
              </a:rPr>
              <a:t>.Communicate calmly, professionally and respectfully.</a:t>
            </a:r>
          </a:p>
          <a:p>
            <a:pPr algn="ctr">
              <a:lnSpc>
                <a:spcPts val="3231"/>
              </a:lnSpc>
            </a:pPr>
            <a:endParaRPr lang="en-US" sz="2308" dirty="0">
              <a:solidFill>
                <a:srgbClr val="000000"/>
              </a:solidFill>
              <a:latin typeface="Schoolbell"/>
              <a:ea typeface="Schoolbell"/>
              <a:cs typeface="Schoolbell"/>
              <a:sym typeface="Schoolbell"/>
            </a:endParaRPr>
          </a:p>
          <a:p>
            <a:pPr algn="ctr">
              <a:lnSpc>
                <a:spcPts val="3231"/>
              </a:lnSpc>
            </a:pPr>
            <a:r>
              <a:rPr lang="en-US" sz="2308" dirty="0">
                <a:solidFill>
                  <a:srgbClr val="000000"/>
                </a:solidFill>
                <a:latin typeface="Schoolbell"/>
                <a:ea typeface="Schoolbell"/>
                <a:cs typeface="Schoolbell"/>
                <a:sym typeface="Schoolbell"/>
              </a:rPr>
              <a:t>Listen carefully and </a:t>
            </a:r>
            <a:r>
              <a:rPr lang="en-US" sz="2308" dirty="0" err="1">
                <a:solidFill>
                  <a:srgbClr val="000000"/>
                </a:solidFill>
                <a:latin typeface="Schoolbell"/>
                <a:ea typeface="Schoolbell"/>
                <a:cs typeface="Schoolbell"/>
                <a:sym typeface="Schoolbell"/>
              </a:rPr>
              <a:t>recognise</a:t>
            </a:r>
            <a:r>
              <a:rPr lang="en-US" sz="2308" dirty="0">
                <a:solidFill>
                  <a:srgbClr val="000000"/>
                </a:solidFill>
                <a:latin typeface="Schoolbell"/>
                <a:ea typeface="Schoolbell"/>
                <a:cs typeface="Schoolbell"/>
                <a:sym typeface="Schoolbell"/>
              </a:rPr>
              <a:t> that parents know their children well.</a:t>
            </a:r>
          </a:p>
          <a:p>
            <a:pPr algn="ctr">
              <a:lnSpc>
                <a:spcPts val="3231"/>
              </a:lnSpc>
            </a:pPr>
            <a:endParaRPr lang="en-US" sz="2308" dirty="0">
              <a:solidFill>
                <a:srgbClr val="000000"/>
              </a:solidFill>
              <a:latin typeface="Schoolbell"/>
              <a:ea typeface="Schoolbell"/>
              <a:cs typeface="Schoolbell"/>
              <a:sym typeface="Schoolbell"/>
            </a:endParaRPr>
          </a:p>
          <a:p>
            <a:pPr algn="ctr">
              <a:lnSpc>
                <a:spcPts val="3231"/>
              </a:lnSpc>
            </a:pPr>
            <a:r>
              <a:rPr lang="en-US" sz="2308" dirty="0">
                <a:solidFill>
                  <a:srgbClr val="000000"/>
                </a:solidFill>
                <a:latin typeface="Schoolbell"/>
                <a:ea typeface="Schoolbell"/>
                <a:cs typeface="Schoolbell"/>
                <a:sym typeface="Schoolbell"/>
              </a:rPr>
              <a:t>Address concerns early and avoid allowing issues to escalate.</a:t>
            </a:r>
          </a:p>
          <a:p>
            <a:pPr algn="ctr">
              <a:lnSpc>
                <a:spcPts val="3231"/>
              </a:lnSpc>
            </a:pPr>
            <a:endParaRPr lang="en-US" sz="2308" dirty="0">
              <a:solidFill>
                <a:srgbClr val="000000"/>
              </a:solidFill>
              <a:latin typeface="Schoolbell"/>
              <a:ea typeface="Schoolbell"/>
              <a:cs typeface="Schoolbell"/>
              <a:sym typeface="Schoolbell"/>
            </a:endParaRPr>
          </a:p>
          <a:p>
            <a:pPr algn="ctr">
              <a:lnSpc>
                <a:spcPts val="3231"/>
              </a:lnSpc>
            </a:pPr>
            <a:r>
              <a:rPr lang="en-US" sz="2308" dirty="0">
                <a:solidFill>
                  <a:srgbClr val="000000"/>
                </a:solidFill>
                <a:latin typeface="Schoolbell"/>
                <a:ea typeface="Schoolbell"/>
                <a:cs typeface="Schoolbell"/>
                <a:sym typeface="Schoolbell"/>
              </a:rPr>
              <a:t>Be clear about what school can do, what parents can do and the agreed next steps.</a:t>
            </a:r>
          </a:p>
          <a:p>
            <a:pPr algn="ctr">
              <a:lnSpc>
                <a:spcPts val="3231"/>
              </a:lnSpc>
            </a:pPr>
            <a:endParaRPr lang="en-US" sz="2308" dirty="0">
              <a:solidFill>
                <a:srgbClr val="000000"/>
              </a:solidFill>
              <a:latin typeface="Schoolbell"/>
              <a:ea typeface="Schoolbell"/>
              <a:cs typeface="Schoolbell"/>
              <a:sym typeface="Schoolbell"/>
            </a:endParaRPr>
          </a:p>
          <a:p>
            <a:pPr algn="ctr">
              <a:lnSpc>
                <a:spcPts val="3231"/>
              </a:lnSpc>
            </a:pPr>
            <a:r>
              <a:rPr lang="en-US" sz="2308" dirty="0">
                <a:solidFill>
                  <a:srgbClr val="000000"/>
                </a:solidFill>
                <a:latin typeface="Schoolbell"/>
                <a:ea typeface="Schoolbell"/>
                <a:cs typeface="Schoolbell"/>
                <a:sym typeface="Schoolbell"/>
              </a:rPr>
              <a:t>Record significant conversations and follow up agreed actions</a:t>
            </a:r>
          </a:p>
          <a:p>
            <a:pPr algn="ctr">
              <a:lnSpc>
                <a:spcPts val="3231"/>
              </a:lnSpc>
            </a:pPr>
            <a:endParaRPr lang="en-US" sz="2308" dirty="0">
              <a:solidFill>
                <a:srgbClr val="000000"/>
              </a:solidFill>
              <a:latin typeface="Schoolbell"/>
              <a:ea typeface="Schoolbell"/>
              <a:cs typeface="Schoolbell"/>
              <a:sym typeface="Schoolbell"/>
            </a:endParaRPr>
          </a:p>
          <a:p>
            <a:pPr algn="ctr">
              <a:lnSpc>
                <a:spcPts val="3231"/>
              </a:lnSpc>
            </a:pPr>
            <a:r>
              <a:rPr lang="en-US" sz="2308" dirty="0">
                <a:solidFill>
                  <a:srgbClr val="000000"/>
                </a:solidFill>
                <a:latin typeface="Schoolbell"/>
                <a:ea typeface="Schoolbell"/>
                <a:cs typeface="Schoolbell"/>
                <a:sym typeface="Schoolbell"/>
              </a:rPr>
              <a:t>Maintain confidentiality and never discuss children or families inappropriately.</a:t>
            </a:r>
          </a:p>
          <a:p>
            <a:pPr algn="ctr">
              <a:lnSpc>
                <a:spcPts val="3231"/>
              </a:lnSpc>
            </a:pPr>
            <a:endParaRPr lang="en-US" sz="2308" dirty="0">
              <a:solidFill>
                <a:srgbClr val="000000"/>
              </a:solidFill>
              <a:latin typeface="Schoolbell"/>
              <a:ea typeface="Schoolbell"/>
              <a:cs typeface="Schoolbell"/>
              <a:sym typeface="Schoolbell"/>
            </a:endParaRPr>
          </a:p>
          <a:p>
            <a:pPr algn="ctr">
              <a:lnSpc>
                <a:spcPts val="3231"/>
              </a:lnSpc>
            </a:pPr>
            <a:r>
              <a:rPr lang="en-US" sz="2308" dirty="0">
                <a:solidFill>
                  <a:srgbClr val="000000"/>
                </a:solidFill>
                <a:latin typeface="Schoolbell"/>
                <a:ea typeface="Schoolbell"/>
                <a:cs typeface="Schoolbell"/>
                <a:sym typeface="Schoolbell"/>
              </a:rPr>
              <a:t>Use agreed communication channels and involve a senior leader when needed.</a:t>
            </a:r>
          </a:p>
          <a:p>
            <a:pPr algn="ctr">
              <a:lnSpc>
                <a:spcPts val="3231"/>
              </a:lnSpc>
            </a:pPr>
            <a:endParaRPr lang="en-US" sz="2308" dirty="0">
              <a:solidFill>
                <a:srgbClr val="000000"/>
              </a:solidFill>
              <a:latin typeface="Schoolbell"/>
              <a:ea typeface="Schoolbell"/>
              <a:cs typeface="Schoolbell"/>
              <a:sym typeface="Schoolbell"/>
            </a:endParaRPr>
          </a:p>
          <a:p>
            <a:pPr algn="ctr">
              <a:lnSpc>
                <a:spcPts val="3231"/>
              </a:lnSpc>
            </a:pPr>
            <a:r>
              <a:rPr lang="en-US" sz="2308" dirty="0">
                <a:solidFill>
                  <a:srgbClr val="000000"/>
                </a:solidFill>
                <a:latin typeface="Schoolbell"/>
                <a:ea typeface="Schoolbell"/>
                <a:cs typeface="Schoolbell"/>
                <a:sym typeface="Schoolbell"/>
              </a:rPr>
              <a:t>We may not always agree, but we must always communicate respectfully and remain focused on the child.</a:t>
            </a:r>
          </a:p>
          <a:p>
            <a:pPr algn="ctr">
              <a:lnSpc>
                <a:spcPts val="3231"/>
              </a:lnSpc>
            </a:pPr>
            <a:endParaRPr lang="en-US" sz="2308" dirty="0">
              <a:solidFill>
                <a:srgbClr val="000000"/>
              </a:solidFill>
              <a:latin typeface="Schoolbell"/>
              <a:ea typeface="Schoolbell"/>
              <a:cs typeface="Schoolbell"/>
              <a:sym typeface="Schoolbell"/>
            </a:endParaRPr>
          </a:p>
        </p:txBody>
      </p:sp>
      <p:sp>
        <p:nvSpPr>
          <p:cNvPr id="3" name="Freeform 3"/>
          <p:cNvSpPr/>
          <p:nvPr/>
        </p:nvSpPr>
        <p:spPr>
          <a:xfrm>
            <a:off x="356002" y="2896658"/>
            <a:ext cx="3763546" cy="3669457"/>
          </a:xfrm>
          <a:custGeom>
            <a:avLst/>
            <a:gdLst/>
            <a:ahLst/>
            <a:cxnLst/>
            <a:rect l="l" t="t" r="r" b="b"/>
            <a:pathLst>
              <a:path w="3763546" h="3669457">
                <a:moveTo>
                  <a:pt x="0" y="0"/>
                </a:moveTo>
                <a:lnTo>
                  <a:pt x="3763546" y="0"/>
                </a:lnTo>
                <a:lnTo>
                  <a:pt x="3763546" y="3669457"/>
                </a:lnTo>
                <a:lnTo>
                  <a:pt x="0" y="36694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249400" y="3531372"/>
            <a:ext cx="3838400" cy="3224256"/>
          </a:xfrm>
          <a:custGeom>
            <a:avLst/>
            <a:gdLst/>
            <a:ahLst/>
            <a:cxnLst/>
            <a:rect l="l" t="t" r="r" b="b"/>
            <a:pathLst>
              <a:path w="3838400" h="3224256">
                <a:moveTo>
                  <a:pt x="0" y="0"/>
                </a:moveTo>
                <a:lnTo>
                  <a:pt x="3838400" y="0"/>
                </a:lnTo>
                <a:lnTo>
                  <a:pt x="3838400" y="3224256"/>
                </a:lnTo>
                <a:lnTo>
                  <a:pt x="0" y="32242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2583029" y="52170"/>
            <a:ext cx="13121942" cy="1465191"/>
          </a:xfrm>
          <a:prstGeom prst="rect">
            <a:avLst/>
          </a:prstGeom>
        </p:spPr>
        <p:txBody>
          <a:bodyPr lIns="0" tIns="0" rIns="0" bIns="0" rtlCol="0" anchor="t">
            <a:spAutoFit/>
          </a:bodyPr>
          <a:lstStyle/>
          <a:p>
            <a:pPr algn="ctr">
              <a:lnSpc>
                <a:spcPts val="11811"/>
              </a:lnSpc>
            </a:pPr>
            <a:r>
              <a:rPr lang="en-US" sz="8436">
                <a:solidFill>
                  <a:srgbClr val="000000"/>
                </a:solidFill>
                <a:latin typeface="Schoolbell"/>
                <a:ea typeface="Schoolbell"/>
                <a:cs typeface="Schoolbell"/>
                <a:sym typeface="Schoolbell"/>
              </a:rPr>
              <a:t>Our Promise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a:off x="-1339347" y="-2935313"/>
            <a:ext cx="23920452" cy="4544886"/>
          </a:xfrm>
          <a:custGeom>
            <a:avLst/>
            <a:gdLst/>
            <a:ahLst/>
            <a:cxnLst/>
            <a:rect l="l" t="t" r="r" b="b"/>
            <a:pathLst>
              <a:path w="23920452" h="4544886">
                <a:moveTo>
                  <a:pt x="0" y="0"/>
                </a:moveTo>
                <a:lnTo>
                  <a:pt x="23920452" y="0"/>
                </a:lnTo>
                <a:lnTo>
                  <a:pt x="23920452" y="4544886"/>
                </a:lnTo>
                <a:lnTo>
                  <a:pt x="0" y="4544886"/>
                </a:lnTo>
                <a:lnTo>
                  <a:pt x="0" y="0"/>
                </a:lnTo>
                <a:close/>
              </a:path>
            </a:pathLst>
          </a:custGeom>
          <a:blipFill>
            <a:blip r:embed="rId2"/>
            <a:stretch>
              <a:fillRect/>
            </a:stretch>
          </a:blipFill>
        </p:spPr>
      </p:sp>
      <p:sp>
        <p:nvSpPr>
          <p:cNvPr id="3" name="Freeform 3"/>
          <p:cNvSpPr/>
          <p:nvPr/>
        </p:nvSpPr>
        <p:spPr>
          <a:xfrm flipH="1" flipV="1">
            <a:off x="-2485716" y="8587965"/>
            <a:ext cx="23920452" cy="4544886"/>
          </a:xfrm>
          <a:custGeom>
            <a:avLst/>
            <a:gdLst/>
            <a:ahLst/>
            <a:cxnLst/>
            <a:rect l="l" t="t" r="r" b="b"/>
            <a:pathLst>
              <a:path w="23920452" h="4544886">
                <a:moveTo>
                  <a:pt x="23920452" y="4544886"/>
                </a:moveTo>
                <a:lnTo>
                  <a:pt x="0" y="4544886"/>
                </a:lnTo>
                <a:lnTo>
                  <a:pt x="0" y="0"/>
                </a:lnTo>
                <a:lnTo>
                  <a:pt x="23920452" y="0"/>
                </a:lnTo>
                <a:lnTo>
                  <a:pt x="23920452" y="4544886"/>
                </a:lnTo>
                <a:close/>
              </a:path>
            </a:pathLst>
          </a:custGeom>
          <a:blipFill>
            <a:blip r:embed="rId2"/>
            <a:stretch>
              <a:fillRect/>
            </a:stretch>
          </a:blipFill>
        </p:spPr>
      </p:sp>
      <p:sp>
        <p:nvSpPr>
          <p:cNvPr id="4" name="Freeform 4"/>
          <p:cNvSpPr/>
          <p:nvPr/>
        </p:nvSpPr>
        <p:spPr>
          <a:xfrm rot="5400000">
            <a:off x="1308207" y="81190"/>
            <a:ext cx="4224057" cy="5296624"/>
          </a:xfrm>
          <a:custGeom>
            <a:avLst/>
            <a:gdLst/>
            <a:ahLst/>
            <a:cxnLst/>
            <a:rect l="l" t="t" r="r" b="b"/>
            <a:pathLst>
              <a:path w="4224057" h="5296624">
                <a:moveTo>
                  <a:pt x="0" y="0"/>
                </a:moveTo>
                <a:lnTo>
                  <a:pt x="4224058" y="0"/>
                </a:lnTo>
                <a:lnTo>
                  <a:pt x="4224058" y="5296623"/>
                </a:lnTo>
                <a:lnTo>
                  <a:pt x="0" y="5296623"/>
                </a:lnTo>
                <a:lnTo>
                  <a:pt x="0" y="0"/>
                </a:lnTo>
                <a:close/>
              </a:path>
            </a:pathLst>
          </a:custGeom>
          <a:blipFill>
            <a:blip r:embed="rId3"/>
            <a:stretch>
              <a:fillRect/>
            </a:stretch>
          </a:blipFill>
        </p:spPr>
      </p:sp>
      <p:sp>
        <p:nvSpPr>
          <p:cNvPr id="5" name="Freeform 5"/>
          <p:cNvSpPr/>
          <p:nvPr/>
        </p:nvSpPr>
        <p:spPr>
          <a:xfrm rot="-1759193">
            <a:off x="4607131" y="4021700"/>
            <a:ext cx="2053554" cy="654570"/>
          </a:xfrm>
          <a:custGeom>
            <a:avLst/>
            <a:gdLst/>
            <a:ahLst/>
            <a:cxnLst/>
            <a:rect l="l" t="t" r="r" b="b"/>
            <a:pathLst>
              <a:path w="2053554" h="654570">
                <a:moveTo>
                  <a:pt x="0" y="0"/>
                </a:moveTo>
                <a:lnTo>
                  <a:pt x="2053554" y="0"/>
                </a:lnTo>
                <a:lnTo>
                  <a:pt x="2053554" y="654571"/>
                </a:lnTo>
                <a:lnTo>
                  <a:pt x="0" y="654571"/>
                </a:lnTo>
                <a:lnTo>
                  <a:pt x="0" y="0"/>
                </a:lnTo>
                <a:close/>
              </a:path>
            </a:pathLst>
          </a:custGeom>
          <a:blipFill>
            <a:blip r:embed="rId4"/>
            <a:stretch>
              <a:fillRect/>
            </a:stretch>
          </a:blipFill>
        </p:spPr>
      </p:sp>
      <p:sp>
        <p:nvSpPr>
          <p:cNvPr id="6" name="Freeform 6"/>
          <p:cNvSpPr/>
          <p:nvPr/>
        </p:nvSpPr>
        <p:spPr>
          <a:xfrm rot="-1171110">
            <a:off x="56564" y="660985"/>
            <a:ext cx="2307234" cy="735431"/>
          </a:xfrm>
          <a:custGeom>
            <a:avLst/>
            <a:gdLst/>
            <a:ahLst/>
            <a:cxnLst/>
            <a:rect l="l" t="t" r="r" b="b"/>
            <a:pathLst>
              <a:path w="2307234" h="735431">
                <a:moveTo>
                  <a:pt x="0" y="0"/>
                </a:moveTo>
                <a:lnTo>
                  <a:pt x="2307234" y="0"/>
                </a:lnTo>
                <a:lnTo>
                  <a:pt x="2307234" y="735430"/>
                </a:lnTo>
                <a:lnTo>
                  <a:pt x="0" y="735430"/>
                </a:lnTo>
                <a:lnTo>
                  <a:pt x="0" y="0"/>
                </a:lnTo>
                <a:close/>
              </a:path>
            </a:pathLst>
          </a:custGeom>
          <a:blipFill>
            <a:blip r:embed="rId4"/>
            <a:stretch>
              <a:fillRect/>
            </a:stretch>
          </a:blipFill>
        </p:spPr>
      </p:sp>
      <p:sp>
        <p:nvSpPr>
          <p:cNvPr id="7" name="Freeform 7"/>
          <p:cNvSpPr/>
          <p:nvPr/>
        </p:nvSpPr>
        <p:spPr>
          <a:xfrm>
            <a:off x="15103220" y="2797204"/>
            <a:ext cx="2621559" cy="2346296"/>
          </a:xfrm>
          <a:custGeom>
            <a:avLst/>
            <a:gdLst/>
            <a:ahLst/>
            <a:cxnLst/>
            <a:rect l="l" t="t" r="r" b="b"/>
            <a:pathLst>
              <a:path w="2621559" h="2346296">
                <a:moveTo>
                  <a:pt x="0" y="0"/>
                </a:moveTo>
                <a:lnTo>
                  <a:pt x="2621560" y="0"/>
                </a:lnTo>
                <a:lnTo>
                  <a:pt x="2621560" y="2346296"/>
                </a:lnTo>
                <a:lnTo>
                  <a:pt x="0" y="23462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1206564" y="1598805"/>
            <a:ext cx="4427344" cy="1962024"/>
          </a:xfrm>
          <a:prstGeom prst="rect">
            <a:avLst/>
          </a:prstGeom>
        </p:spPr>
        <p:txBody>
          <a:bodyPr lIns="0" tIns="0" rIns="0" bIns="0" rtlCol="0" anchor="t">
            <a:spAutoFit/>
          </a:bodyPr>
          <a:lstStyle/>
          <a:p>
            <a:pPr algn="ctr">
              <a:lnSpc>
                <a:spcPts val="7881"/>
              </a:lnSpc>
            </a:pPr>
            <a:r>
              <a:rPr lang="en-US" sz="5629" i="1">
                <a:solidFill>
                  <a:srgbClr val="000000"/>
                </a:solidFill>
                <a:latin typeface="Schoolbell"/>
                <a:ea typeface="Schoolbell"/>
                <a:cs typeface="Schoolbell"/>
                <a:sym typeface="Schoolbell"/>
              </a:rPr>
              <a:t>Communication is key!</a:t>
            </a:r>
          </a:p>
        </p:txBody>
      </p:sp>
      <p:sp>
        <p:nvSpPr>
          <p:cNvPr id="9" name="TextBox 9"/>
          <p:cNvSpPr txBox="1"/>
          <p:nvPr/>
        </p:nvSpPr>
        <p:spPr>
          <a:xfrm>
            <a:off x="771924" y="5606327"/>
            <a:ext cx="7308077" cy="2436254"/>
          </a:xfrm>
          <a:prstGeom prst="rect">
            <a:avLst/>
          </a:prstGeom>
        </p:spPr>
        <p:txBody>
          <a:bodyPr lIns="0" tIns="0" rIns="0" bIns="0" rtlCol="0" anchor="t">
            <a:spAutoFit/>
          </a:bodyPr>
          <a:lstStyle/>
          <a:p>
            <a:pPr algn="ctr">
              <a:lnSpc>
                <a:spcPts val="4822"/>
              </a:lnSpc>
            </a:pPr>
            <a:r>
              <a:rPr lang="en-US" sz="3444" dirty="0">
                <a:solidFill>
                  <a:srgbClr val="000000"/>
                </a:solidFill>
                <a:latin typeface="Schoolbell"/>
                <a:ea typeface="Schoolbell"/>
                <a:cs typeface="Schoolbell"/>
                <a:sym typeface="Schoolbell"/>
              </a:rPr>
              <a:t>We are available to take messages during drop off or pick up </a:t>
            </a:r>
          </a:p>
          <a:p>
            <a:pPr algn="ctr">
              <a:lnSpc>
                <a:spcPts val="4822"/>
              </a:lnSpc>
            </a:pPr>
            <a:r>
              <a:rPr lang="en-US" sz="3444" dirty="0">
                <a:solidFill>
                  <a:srgbClr val="000000"/>
                </a:solidFill>
                <a:latin typeface="Schoolbell"/>
                <a:ea typeface="Schoolbell"/>
                <a:cs typeface="Schoolbell"/>
                <a:sym typeface="Schoolbell"/>
              </a:rPr>
              <a:t>(please be mindful that we have to make sure children are dismissed safely) </a:t>
            </a:r>
          </a:p>
        </p:txBody>
      </p:sp>
      <p:sp>
        <p:nvSpPr>
          <p:cNvPr id="10" name="TextBox 10"/>
          <p:cNvSpPr txBox="1"/>
          <p:nvPr/>
        </p:nvSpPr>
        <p:spPr>
          <a:xfrm>
            <a:off x="7187841" y="1490719"/>
            <a:ext cx="7669914" cy="3646424"/>
          </a:xfrm>
          <a:prstGeom prst="rect">
            <a:avLst/>
          </a:prstGeom>
        </p:spPr>
        <p:txBody>
          <a:bodyPr lIns="0" tIns="0" rIns="0" bIns="0" rtlCol="0" anchor="t">
            <a:spAutoFit/>
          </a:bodyPr>
          <a:lstStyle/>
          <a:p>
            <a:pPr algn="ctr">
              <a:lnSpc>
                <a:spcPts val="4816"/>
              </a:lnSpc>
            </a:pPr>
            <a:r>
              <a:rPr lang="en-US" sz="3440" dirty="0">
                <a:solidFill>
                  <a:srgbClr val="000000"/>
                </a:solidFill>
                <a:latin typeface="Schoolbell"/>
                <a:ea typeface="Schoolbell"/>
                <a:cs typeface="Schoolbell"/>
                <a:sym typeface="Schoolbell"/>
              </a:rPr>
              <a:t>You can use class dojo to send us a message - we will answer you as quickly as possible usually before or after school. (If we do not answer you during the school day it is because we are busy playing &amp; ensuring your child is happy/safe)</a:t>
            </a:r>
          </a:p>
        </p:txBody>
      </p:sp>
      <p:sp>
        <p:nvSpPr>
          <p:cNvPr id="11" name="TextBox 11"/>
          <p:cNvSpPr txBox="1"/>
          <p:nvPr/>
        </p:nvSpPr>
        <p:spPr>
          <a:xfrm>
            <a:off x="10054866" y="5606327"/>
            <a:ext cx="7669914" cy="3036824"/>
          </a:xfrm>
          <a:prstGeom prst="rect">
            <a:avLst/>
          </a:prstGeom>
        </p:spPr>
        <p:txBody>
          <a:bodyPr lIns="0" tIns="0" rIns="0" bIns="0" rtlCol="0" anchor="t">
            <a:spAutoFit/>
          </a:bodyPr>
          <a:lstStyle/>
          <a:p>
            <a:pPr algn="ctr">
              <a:lnSpc>
                <a:spcPts val="4816"/>
              </a:lnSpc>
            </a:pPr>
            <a:r>
              <a:rPr lang="en-US" sz="3440" dirty="0">
                <a:solidFill>
                  <a:srgbClr val="000000"/>
                </a:solidFill>
                <a:latin typeface="Schoolbell"/>
                <a:ea typeface="Schoolbell"/>
                <a:cs typeface="Schoolbell"/>
                <a:sym typeface="Schoolbell"/>
              </a:rPr>
              <a:t>If you feel like you need time with your child’s class teacher or the EYFS lead please send us a message &amp; we can arrange a time for you to come in, have a </a:t>
            </a:r>
            <a:r>
              <a:rPr lang="en-US" sz="3440" dirty="0" err="1">
                <a:solidFill>
                  <a:srgbClr val="000000"/>
                </a:solidFill>
                <a:latin typeface="Schoolbell"/>
                <a:ea typeface="Schoolbell"/>
                <a:cs typeface="Schoolbell"/>
                <a:sym typeface="Schoolbell"/>
              </a:rPr>
              <a:t>cuppa</a:t>
            </a:r>
            <a:r>
              <a:rPr lang="en-US" sz="3440" dirty="0">
                <a:solidFill>
                  <a:srgbClr val="000000"/>
                </a:solidFill>
                <a:latin typeface="Schoolbell"/>
                <a:ea typeface="Schoolbell"/>
                <a:cs typeface="Schoolbell"/>
                <a:sym typeface="Schoolbell"/>
              </a:rPr>
              <a:t> &amp; speak to us face to face.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a:off x="-1339347" y="-2935313"/>
            <a:ext cx="23920452" cy="4544886"/>
          </a:xfrm>
          <a:custGeom>
            <a:avLst/>
            <a:gdLst/>
            <a:ahLst/>
            <a:cxnLst/>
            <a:rect l="l" t="t" r="r" b="b"/>
            <a:pathLst>
              <a:path w="23920452" h="4544886">
                <a:moveTo>
                  <a:pt x="0" y="0"/>
                </a:moveTo>
                <a:lnTo>
                  <a:pt x="23920452" y="0"/>
                </a:lnTo>
                <a:lnTo>
                  <a:pt x="23920452" y="4544886"/>
                </a:lnTo>
                <a:lnTo>
                  <a:pt x="0" y="4544886"/>
                </a:lnTo>
                <a:lnTo>
                  <a:pt x="0" y="0"/>
                </a:lnTo>
                <a:close/>
              </a:path>
            </a:pathLst>
          </a:custGeom>
          <a:blipFill>
            <a:blip r:embed="rId2"/>
            <a:stretch>
              <a:fillRect/>
            </a:stretch>
          </a:blipFill>
        </p:spPr>
      </p:sp>
      <p:sp>
        <p:nvSpPr>
          <p:cNvPr id="3" name="Freeform 3"/>
          <p:cNvSpPr/>
          <p:nvPr/>
        </p:nvSpPr>
        <p:spPr>
          <a:xfrm flipH="1" flipV="1">
            <a:off x="-2485716" y="8587965"/>
            <a:ext cx="23920452" cy="4544886"/>
          </a:xfrm>
          <a:custGeom>
            <a:avLst/>
            <a:gdLst/>
            <a:ahLst/>
            <a:cxnLst/>
            <a:rect l="l" t="t" r="r" b="b"/>
            <a:pathLst>
              <a:path w="23920452" h="4544886">
                <a:moveTo>
                  <a:pt x="23920452" y="4544886"/>
                </a:moveTo>
                <a:lnTo>
                  <a:pt x="0" y="4544886"/>
                </a:lnTo>
                <a:lnTo>
                  <a:pt x="0" y="0"/>
                </a:lnTo>
                <a:lnTo>
                  <a:pt x="23920452" y="0"/>
                </a:lnTo>
                <a:lnTo>
                  <a:pt x="23920452" y="4544886"/>
                </a:lnTo>
                <a:close/>
              </a:path>
            </a:pathLst>
          </a:custGeom>
          <a:blipFill>
            <a:blip r:embed="rId2"/>
            <a:stretch>
              <a:fillRect/>
            </a:stretch>
          </a:blipFill>
        </p:spPr>
      </p:sp>
      <p:sp>
        <p:nvSpPr>
          <p:cNvPr id="4" name="Freeform 4"/>
          <p:cNvSpPr/>
          <p:nvPr/>
        </p:nvSpPr>
        <p:spPr>
          <a:xfrm rot="5400000">
            <a:off x="1308207" y="81190"/>
            <a:ext cx="4224057" cy="5296624"/>
          </a:xfrm>
          <a:custGeom>
            <a:avLst/>
            <a:gdLst/>
            <a:ahLst/>
            <a:cxnLst/>
            <a:rect l="l" t="t" r="r" b="b"/>
            <a:pathLst>
              <a:path w="4224057" h="5296624">
                <a:moveTo>
                  <a:pt x="0" y="0"/>
                </a:moveTo>
                <a:lnTo>
                  <a:pt x="4224058" y="0"/>
                </a:lnTo>
                <a:lnTo>
                  <a:pt x="4224058" y="5296623"/>
                </a:lnTo>
                <a:lnTo>
                  <a:pt x="0" y="5296623"/>
                </a:lnTo>
                <a:lnTo>
                  <a:pt x="0" y="0"/>
                </a:lnTo>
                <a:close/>
              </a:path>
            </a:pathLst>
          </a:custGeom>
          <a:blipFill>
            <a:blip r:embed="rId3"/>
            <a:stretch>
              <a:fillRect/>
            </a:stretch>
          </a:blipFill>
        </p:spPr>
      </p:sp>
      <p:sp>
        <p:nvSpPr>
          <p:cNvPr id="5" name="Freeform 5"/>
          <p:cNvSpPr/>
          <p:nvPr/>
        </p:nvSpPr>
        <p:spPr>
          <a:xfrm rot="-1759193">
            <a:off x="4607131" y="4021700"/>
            <a:ext cx="2053554" cy="654570"/>
          </a:xfrm>
          <a:custGeom>
            <a:avLst/>
            <a:gdLst/>
            <a:ahLst/>
            <a:cxnLst/>
            <a:rect l="l" t="t" r="r" b="b"/>
            <a:pathLst>
              <a:path w="2053554" h="654570">
                <a:moveTo>
                  <a:pt x="0" y="0"/>
                </a:moveTo>
                <a:lnTo>
                  <a:pt x="2053554" y="0"/>
                </a:lnTo>
                <a:lnTo>
                  <a:pt x="2053554" y="654571"/>
                </a:lnTo>
                <a:lnTo>
                  <a:pt x="0" y="654571"/>
                </a:lnTo>
                <a:lnTo>
                  <a:pt x="0" y="0"/>
                </a:lnTo>
                <a:close/>
              </a:path>
            </a:pathLst>
          </a:custGeom>
          <a:blipFill>
            <a:blip r:embed="rId4"/>
            <a:stretch>
              <a:fillRect/>
            </a:stretch>
          </a:blipFill>
        </p:spPr>
      </p:sp>
      <p:sp>
        <p:nvSpPr>
          <p:cNvPr id="6" name="Freeform 6"/>
          <p:cNvSpPr/>
          <p:nvPr/>
        </p:nvSpPr>
        <p:spPr>
          <a:xfrm rot="-1171110">
            <a:off x="56564" y="660985"/>
            <a:ext cx="2307234" cy="735431"/>
          </a:xfrm>
          <a:custGeom>
            <a:avLst/>
            <a:gdLst/>
            <a:ahLst/>
            <a:cxnLst/>
            <a:rect l="l" t="t" r="r" b="b"/>
            <a:pathLst>
              <a:path w="2307234" h="735431">
                <a:moveTo>
                  <a:pt x="0" y="0"/>
                </a:moveTo>
                <a:lnTo>
                  <a:pt x="2307234" y="0"/>
                </a:lnTo>
                <a:lnTo>
                  <a:pt x="2307234" y="735430"/>
                </a:lnTo>
                <a:lnTo>
                  <a:pt x="0" y="735430"/>
                </a:lnTo>
                <a:lnTo>
                  <a:pt x="0" y="0"/>
                </a:lnTo>
                <a:close/>
              </a:path>
            </a:pathLst>
          </a:custGeom>
          <a:blipFill>
            <a:blip r:embed="rId4"/>
            <a:stretch>
              <a:fillRect/>
            </a:stretch>
          </a:blipFill>
        </p:spPr>
      </p:sp>
      <p:sp>
        <p:nvSpPr>
          <p:cNvPr id="7" name="Freeform 7"/>
          <p:cNvSpPr/>
          <p:nvPr/>
        </p:nvSpPr>
        <p:spPr>
          <a:xfrm>
            <a:off x="-753261" y="4091436"/>
            <a:ext cx="4497049" cy="4114800"/>
          </a:xfrm>
          <a:custGeom>
            <a:avLst/>
            <a:gdLst/>
            <a:ahLst/>
            <a:cxnLst/>
            <a:rect l="l" t="t" r="r" b="b"/>
            <a:pathLst>
              <a:path w="4497049" h="4114800">
                <a:moveTo>
                  <a:pt x="0" y="0"/>
                </a:moveTo>
                <a:lnTo>
                  <a:pt x="4497049" y="0"/>
                </a:lnTo>
                <a:lnTo>
                  <a:pt x="4497049"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15019180" y="296679"/>
            <a:ext cx="2240120" cy="3584192"/>
          </a:xfrm>
          <a:custGeom>
            <a:avLst/>
            <a:gdLst/>
            <a:ahLst/>
            <a:cxnLst/>
            <a:rect l="l" t="t" r="r" b="b"/>
            <a:pathLst>
              <a:path w="2240120" h="3584192">
                <a:moveTo>
                  <a:pt x="0" y="0"/>
                </a:moveTo>
                <a:lnTo>
                  <a:pt x="2240120" y="0"/>
                </a:lnTo>
                <a:lnTo>
                  <a:pt x="2240120" y="3584193"/>
                </a:lnTo>
                <a:lnTo>
                  <a:pt x="0" y="3584193"/>
                </a:lnTo>
                <a:lnTo>
                  <a:pt x="0" y="0"/>
                </a:lnTo>
                <a:close/>
              </a:path>
            </a:pathLst>
          </a:custGeom>
          <a:blipFill>
            <a:blip r:embed="rId7"/>
            <a:stretch>
              <a:fillRect/>
            </a:stretch>
          </a:blipFill>
        </p:spPr>
      </p:sp>
      <p:sp>
        <p:nvSpPr>
          <p:cNvPr id="9" name="TextBox 9"/>
          <p:cNvSpPr txBox="1"/>
          <p:nvPr/>
        </p:nvSpPr>
        <p:spPr>
          <a:xfrm>
            <a:off x="1206564" y="1598805"/>
            <a:ext cx="4427344" cy="1962024"/>
          </a:xfrm>
          <a:prstGeom prst="rect">
            <a:avLst/>
          </a:prstGeom>
        </p:spPr>
        <p:txBody>
          <a:bodyPr lIns="0" tIns="0" rIns="0" bIns="0" rtlCol="0" anchor="t">
            <a:spAutoFit/>
          </a:bodyPr>
          <a:lstStyle/>
          <a:p>
            <a:pPr algn="ctr">
              <a:lnSpc>
                <a:spcPts val="7881"/>
              </a:lnSpc>
            </a:pPr>
            <a:r>
              <a:rPr lang="en-US" sz="5629" i="1">
                <a:solidFill>
                  <a:srgbClr val="000000"/>
                </a:solidFill>
                <a:latin typeface="Schoolbell"/>
                <a:ea typeface="Schoolbell"/>
                <a:cs typeface="Schoolbell"/>
                <a:sym typeface="Schoolbell"/>
              </a:rPr>
              <a:t>Communication is key!</a:t>
            </a:r>
          </a:p>
        </p:txBody>
      </p:sp>
      <p:sp>
        <p:nvSpPr>
          <p:cNvPr id="10" name="TextBox 10"/>
          <p:cNvSpPr txBox="1"/>
          <p:nvPr/>
        </p:nvSpPr>
        <p:spPr>
          <a:xfrm>
            <a:off x="12199539" y="4688498"/>
            <a:ext cx="5059761" cy="4271912"/>
          </a:xfrm>
          <a:prstGeom prst="rect">
            <a:avLst/>
          </a:prstGeom>
        </p:spPr>
        <p:txBody>
          <a:bodyPr lIns="0" tIns="0" rIns="0" bIns="0" rtlCol="0" anchor="t">
            <a:spAutoFit/>
          </a:bodyPr>
          <a:lstStyle/>
          <a:p>
            <a:pPr algn="ctr">
              <a:lnSpc>
                <a:spcPts val="4822"/>
              </a:lnSpc>
            </a:pPr>
            <a:r>
              <a:rPr lang="en-US" sz="3444" dirty="0">
                <a:solidFill>
                  <a:srgbClr val="000000"/>
                </a:solidFill>
                <a:latin typeface="Schoolbell"/>
                <a:ea typeface="Schoolbell"/>
                <a:cs typeface="Schoolbell"/>
                <a:sym typeface="Schoolbell"/>
              </a:rPr>
              <a:t>At the end of each month we will update class dojo with an individual observation with an individual update on their progress and next steps </a:t>
            </a:r>
          </a:p>
          <a:p>
            <a:pPr algn="ctr">
              <a:lnSpc>
                <a:spcPts val="4822"/>
              </a:lnSpc>
            </a:pPr>
            <a:r>
              <a:rPr lang="en-US" sz="3444" dirty="0">
                <a:solidFill>
                  <a:srgbClr val="000000"/>
                </a:solidFill>
                <a:latin typeface="Schoolbell"/>
                <a:ea typeface="Schoolbell"/>
                <a:cs typeface="Schoolbell"/>
                <a:sym typeface="Schoolbell"/>
              </a:rPr>
              <a:t>(starting October)</a:t>
            </a:r>
          </a:p>
        </p:txBody>
      </p:sp>
      <p:sp>
        <p:nvSpPr>
          <p:cNvPr id="11" name="TextBox 11"/>
          <p:cNvSpPr txBox="1"/>
          <p:nvPr/>
        </p:nvSpPr>
        <p:spPr>
          <a:xfrm>
            <a:off x="6785922" y="1312161"/>
            <a:ext cx="7669914" cy="3036824"/>
          </a:xfrm>
          <a:prstGeom prst="rect">
            <a:avLst/>
          </a:prstGeom>
        </p:spPr>
        <p:txBody>
          <a:bodyPr lIns="0" tIns="0" rIns="0" bIns="0" rtlCol="0" anchor="t">
            <a:spAutoFit/>
          </a:bodyPr>
          <a:lstStyle/>
          <a:p>
            <a:pPr algn="ctr">
              <a:lnSpc>
                <a:spcPts val="4816"/>
              </a:lnSpc>
            </a:pPr>
            <a:r>
              <a:rPr lang="en-US" sz="3440" dirty="0">
                <a:solidFill>
                  <a:srgbClr val="000000"/>
                </a:solidFill>
                <a:latin typeface="Schoolbell"/>
                <a:ea typeface="Schoolbell"/>
                <a:cs typeface="Schoolbell"/>
                <a:sym typeface="Schoolbell"/>
              </a:rPr>
              <a:t>Please read any correspondence sent home (paper copies &amp; dojo copies available) - this includes a weekly newsletter to stay up to date with what is going on in the classroom. </a:t>
            </a:r>
          </a:p>
        </p:txBody>
      </p:sp>
      <p:sp>
        <p:nvSpPr>
          <p:cNvPr id="12" name="TextBox 12"/>
          <p:cNvSpPr txBox="1"/>
          <p:nvPr/>
        </p:nvSpPr>
        <p:spPr>
          <a:xfrm>
            <a:off x="2346364" y="6072636"/>
            <a:ext cx="8879116" cy="1208024"/>
          </a:xfrm>
          <a:prstGeom prst="rect">
            <a:avLst/>
          </a:prstGeom>
        </p:spPr>
        <p:txBody>
          <a:bodyPr lIns="0" tIns="0" rIns="0" bIns="0" rtlCol="0" anchor="t">
            <a:spAutoFit/>
          </a:bodyPr>
          <a:lstStyle/>
          <a:p>
            <a:pPr algn="ctr">
              <a:lnSpc>
                <a:spcPts val="4816"/>
              </a:lnSpc>
            </a:pPr>
            <a:r>
              <a:rPr lang="en-US" sz="3440" dirty="0">
                <a:solidFill>
                  <a:srgbClr val="000000"/>
                </a:solidFill>
                <a:latin typeface="Schoolbell"/>
                <a:ea typeface="Schoolbell"/>
                <a:cs typeface="Schoolbell"/>
                <a:sym typeface="Schoolbell"/>
              </a:rPr>
              <a:t>We will endeavor to update class dojo 2 times per week with group observations.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flipH="1" flipV="1">
            <a:off x="-2485716" y="8587965"/>
            <a:ext cx="23920452" cy="4544886"/>
          </a:xfrm>
          <a:custGeom>
            <a:avLst/>
            <a:gdLst/>
            <a:ahLst/>
            <a:cxnLst/>
            <a:rect l="l" t="t" r="r" b="b"/>
            <a:pathLst>
              <a:path w="23920452" h="4544886">
                <a:moveTo>
                  <a:pt x="23920452" y="4544886"/>
                </a:moveTo>
                <a:lnTo>
                  <a:pt x="0" y="4544886"/>
                </a:lnTo>
                <a:lnTo>
                  <a:pt x="0" y="0"/>
                </a:lnTo>
                <a:lnTo>
                  <a:pt x="23920452" y="0"/>
                </a:lnTo>
                <a:lnTo>
                  <a:pt x="23920452" y="4544886"/>
                </a:lnTo>
                <a:close/>
              </a:path>
            </a:pathLst>
          </a:custGeom>
          <a:blipFill>
            <a:blip r:embed="rId2"/>
            <a:stretch>
              <a:fillRect/>
            </a:stretch>
          </a:blipFill>
        </p:spPr>
      </p:sp>
      <p:sp>
        <p:nvSpPr>
          <p:cNvPr id="3" name="TextBox 3"/>
          <p:cNvSpPr txBox="1"/>
          <p:nvPr/>
        </p:nvSpPr>
        <p:spPr>
          <a:xfrm>
            <a:off x="246090" y="152538"/>
            <a:ext cx="17795819" cy="9055621"/>
          </a:xfrm>
          <a:prstGeom prst="rect">
            <a:avLst/>
          </a:prstGeom>
        </p:spPr>
        <p:txBody>
          <a:bodyPr lIns="0" tIns="0" rIns="0" bIns="0" rtlCol="0" anchor="t">
            <a:spAutoFit/>
          </a:bodyPr>
          <a:lstStyle/>
          <a:p>
            <a:pPr algn="ctr">
              <a:lnSpc>
                <a:spcPts val="6813"/>
              </a:lnSpc>
            </a:pPr>
            <a:r>
              <a:rPr lang="en-US" sz="4866" dirty="0">
                <a:solidFill>
                  <a:srgbClr val="000000"/>
                </a:solidFill>
                <a:latin typeface="Schoolbell"/>
                <a:ea typeface="Schoolbell"/>
                <a:cs typeface="Schoolbell"/>
                <a:sym typeface="Schoolbell"/>
              </a:rPr>
              <a:t>Expectations and Standards: The St Matthew’s Way </a:t>
            </a:r>
          </a:p>
          <a:p>
            <a:pPr algn="ctr">
              <a:lnSpc>
                <a:spcPts val="6813"/>
              </a:lnSpc>
            </a:pPr>
            <a:endParaRPr lang="en-US" sz="4866" dirty="0">
              <a:solidFill>
                <a:srgbClr val="000000"/>
              </a:solidFill>
              <a:latin typeface="Schoolbell"/>
              <a:ea typeface="Schoolbell"/>
              <a:cs typeface="Schoolbell"/>
              <a:sym typeface="Schoolbell"/>
            </a:endParaRPr>
          </a:p>
          <a:p>
            <a:pPr algn="ctr">
              <a:lnSpc>
                <a:spcPts val="3873"/>
              </a:lnSpc>
            </a:pPr>
            <a:r>
              <a:rPr lang="en-US" sz="2766" dirty="0">
                <a:solidFill>
                  <a:srgbClr val="000000"/>
                </a:solidFill>
                <a:latin typeface="Schoolbell"/>
                <a:ea typeface="Schoolbell"/>
                <a:cs typeface="Schoolbell"/>
                <a:sym typeface="Schoolbell"/>
              </a:rPr>
              <a:t>The St Matthew’s Way means providing consistently high standards for every child, in every classroom, every day.</a:t>
            </a:r>
          </a:p>
          <a:p>
            <a:pPr algn="ctr">
              <a:lnSpc>
                <a:spcPts val="3873"/>
              </a:lnSpc>
            </a:pPr>
            <a:endParaRPr lang="en-US" sz="2766" dirty="0">
              <a:solidFill>
                <a:srgbClr val="000000"/>
              </a:solidFill>
              <a:latin typeface="Schoolbell"/>
              <a:ea typeface="Schoolbell"/>
              <a:cs typeface="Schoolbell"/>
              <a:sym typeface="Schoolbell"/>
            </a:endParaRPr>
          </a:p>
          <a:p>
            <a:pPr algn="ctr">
              <a:lnSpc>
                <a:spcPts val="3919"/>
              </a:lnSpc>
            </a:pPr>
            <a:r>
              <a:rPr lang="en-US" sz="2799" dirty="0">
                <a:solidFill>
                  <a:srgbClr val="000000"/>
                </a:solidFill>
                <a:latin typeface="Schoolbell"/>
                <a:ea typeface="Schoolbell"/>
                <a:cs typeface="Schoolbell"/>
                <a:sym typeface="Schoolbell"/>
              </a:rPr>
              <a:t>•Children are welcomed warmly and known as individuals.</a:t>
            </a:r>
          </a:p>
          <a:p>
            <a:pPr algn="ctr">
              <a:lnSpc>
                <a:spcPts val="3919"/>
              </a:lnSpc>
            </a:pPr>
            <a:r>
              <a:rPr lang="en-US" sz="2799" dirty="0">
                <a:solidFill>
                  <a:srgbClr val="000000"/>
                </a:solidFill>
                <a:latin typeface="Schoolbell"/>
                <a:ea typeface="Schoolbell"/>
                <a:cs typeface="Schoolbell"/>
                <a:sym typeface="Schoolbell"/>
              </a:rPr>
              <a:t>•Adults model calm, respectful and professional </a:t>
            </a:r>
            <a:r>
              <a:rPr lang="en-US" sz="2799" dirty="0" err="1">
                <a:solidFill>
                  <a:srgbClr val="000000"/>
                </a:solidFill>
                <a:latin typeface="Schoolbell"/>
                <a:ea typeface="Schoolbell"/>
                <a:cs typeface="Schoolbell"/>
                <a:sym typeface="Schoolbell"/>
              </a:rPr>
              <a:t>behaviour</a:t>
            </a:r>
            <a:r>
              <a:rPr lang="en-US" sz="2799" dirty="0">
                <a:solidFill>
                  <a:srgbClr val="000000"/>
                </a:solidFill>
                <a:latin typeface="Schoolbell"/>
                <a:ea typeface="Schoolbell"/>
                <a:cs typeface="Schoolbell"/>
                <a:sym typeface="Schoolbell"/>
              </a:rPr>
              <a:t>.</a:t>
            </a:r>
          </a:p>
          <a:p>
            <a:pPr algn="ctr">
              <a:lnSpc>
                <a:spcPts val="3919"/>
              </a:lnSpc>
            </a:pPr>
            <a:r>
              <a:rPr lang="en-US" sz="2799" dirty="0">
                <a:solidFill>
                  <a:srgbClr val="000000"/>
                </a:solidFill>
                <a:latin typeface="Schoolbell"/>
                <a:ea typeface="Schoolbell"/>
                <a:cs typeface="Schoolbell"/>
                <a:sym typeface="Schoolbell"/>
              </a:rPr>
              <a:t>•Classrooms are </a:t>
            </a:r>
            <a:r>
              <a:rPr lang="en-US" sz="2799" dirty="0" err="1">
                <a:solidFill>
                  <a:srgbClr val="000000"/>
                </a:solidFill>
                <a:latin typeface="Schoolbell"/>
                <a:ea typeface="Schoolbell"/>
                <a:cs typeface="Schoolbell"/>
                <a:sym typeface="Schoolbell"/>
              </a:rPr>
              <a:t>organised</a:t>
            </a:r>
            <a:r>
              <a:rPr lang="en-US" sz="2799" dirty="0">
                <a:solidFill>
                  <a:srgbClr val="000000"/>
                </a:solidFill>
                <a:latin typeface="Schoolbell"/>
                <a:ea typeface="Schoolbell"/>
                <a:cs typeface="Schoolbell"/>
                <a:sym typeface="Schoolbell"/>
              </a:rPr>
              <a:t>, purposeful and ready for learning.</a:t>
            </a:r>
          </a:p>
          <a:p>
            <a:pPr algn="ctr">
              <a:lnSpc>
                <a:spcPts val="3919"/>
              </a:lnSpc>
            </a:pPr>
            <a:r>
              <a:rPr lang="en-US" sz="2799" dirty="0">
                <a:solidFill>
                  <a:srgbClr val="000000"/>
                </a:solidFill>
                <a:latin typeface="Schoolbell"/>
                <a:ea typeface="Schoolbell"/>
                <a:cs typeface="Schoolbell"/>
                <a:sym typeface="Schoolbell"/>
              </a:rPr>
              <a:t>•Expectations for learning, </a:t>
            </a:r>
            <a:r>
              <a:rPr lang="en-US" sz="2799" dirty="0" err="1">
                <a:solidFill>
                  <a:srgbClr val="000000"/>
                </a:solidFill>
                <a:latin typeface="Schoolbell"/>
                <a:ea typeface="Schoolbell"/>
                <a:cs typeface="Schoolbell"/>
                <a:sym typeface="Schoolbell"/>
              </a:rPr>
              <a:t>behaviour</a:t>
            </a:r>
            <a:r>
              <a:rPr lang="en-US" sz="2799" dirty="0">
                <a:solidFill>
                  <a:srgbClr val="000000"/>
                </a:solidFill>
                <a:latin typeface="Schoolbell"/>
                <a:ea typeface="Schoolbell"/>
                <a:cs typeface="Schoolbell"/>
                <a:sym typeface="Schoolbell"/>
              </a:rPr>
              <a:t> and presentation are consistently high.</a:t>
            </a:r>
          </a:p>
          <a:p>
            <a:pPr algn="ctr">
              <a:lnSpc>
                <a:spcPts val="3919"/>
              </a:lnSpc>
            </a:pPr>
            <a:r>
              <a:rPr lang="en-US" sz="2799" dirty="0">
                <a:solidFill>
                  <a:srgbClr val="000000"/>
                </a:solidFill>
                <a:latin typeface="Schoolbell"/>
                <a:ea typeface="Schoolbell"/>
                <a:cs typeface="Schoolbell"/>
                <a:sym typeface="Schoolbell"/>
              </a:rPr>
              <a:t>•Lessons are well planned, appropriately challenging and adapted to meet need.</a:t>
            </a:r>
          </a:p>
          <a:p>
            <a:pPr algn="ctr">
              <a:lnSpc>
                <a:spcPts val="3919"/>
              </a:lnSpc>
            </a:pPr>
            <a:r>
              <a:rPr lang="en-US" sz="2799" dirty="0">
                <a:solidFill>
                  <a:srgbClr val="000000"/>
                </a:solidFill>
                <a:latin typeface="Schoolbell"/>
                <a:ea typeface="Schoolbell"/>
                <a:cs typeface="Schoolbell"/>
                <a:sym typeface="Schoolbell"/>
              </a:rPr>
              <a:t>•Reading, handwriting, number fluency and oracy remain visible priorities (this starts on day 1 of Reception) </a:t>
            </a:r>
          </a:p>
          <a:p>
            <a:pPr algn="ctr">
              <a:lnSpc>
                <a:spcPts val="3919"/>
              </a:lnSpc>
            </a:pPr>
            <a:r>
              <a:rPr lang="en-US" sz="2799" dirty="0">
                <a:solidFill>
                  <a:srgbClr val="000000"/>
                </a:solidFill>
                <a:latin typeface="Schoolbell"/>
                <a:ea typeface="Schoolbell"/>
                <a:cs typeface="Schoolbell"/>
                <a:sym typeface="Schoolbell"/>
              </a:rPr>
              <a:t>•Staff actively teach, circulate, question and respond rather than remaining at a desk.</a:t>
            </a:r>
          </a:p>
          <a:p>
            <a:pPr algn="ctr">
              <a:lnSpc>
                <a:spcPts val="3919"/>
              </a:lnSpc>
            </a:pPr>
            <a:r>
              <a:rPr lang="en-US" sz="2799" dirty="0">
                <a:solidFill>
                  <a:srgbClr val="000000"/>
                </a:solidFill>
                <a:latin typeface="Schoolbell"/>
                <a:ea typeface="Schoolbell"/>
                <a:cs typeface="Schoolbell"/>
                <a:sym typeface="Schoolbell"/>
              </a:rPr>
              <a:t>•Agreed routines, policies and individual support plans are followed consistently.</a:t>
            </a:r>
          </a:p>
          <a:p>
            <a:pPr algn="ctr">
              <a:lnSpc>
                <a:spcPts val="3919"/>
              </a:lnSpc>
            </a:pPr>
            <a:r>
              <a:rPr lang="en-US" sz="2799" dirty="0">
                <a:solidFill>
                  <a:srgbClr val="000000"/>
                </a:solidFill>
                <a:latin typeface="Schoolbell"/>
                <a:ea typeface="Schoolbell"/>
                <a:cs typeface="Schoolbell"/>
                <a:sym typeface="Schoolbell"/>
              </a:rPr>
              <a:t>•Children’s dignity, safety and wellbeing are protected at all times.</a:t>
            </a:r>
          </a:p>
          <a:p>
            <a:pPr algn="ctr">
              <a:lnSpc>
                <a:spcPts val="3919"/>
              </a:lnSpc>
            </a:pPr>
            <a:r>
              <a:rPr lang="en-US" sz="2799" dirty="0">
                <a:solidFill>
                  <a:srgbClr val="000000"/>
                </a:solidFill>
                <a:latin typeface="Schoolbell"/>
                <a:ea typeface="Schoolbell"/>
                <a:cs typeface="Schoolbell"/>
                <a:sym typeface="Schoolbell"/>
              </a:rPr>
              <a:t>•Concerns are addressed promptly and support is requested when needed.</a:t>
            </a:r>
          </a:p>
          <a:p>
            <a:pPr algn="ctr">
              <a:lnSpc>
                <a:spcPts val="3919"/>
              </a:lnSpc>
            </a:pPr>
            <a:r>
              <a:rPr lang="en-US" sz="2799" u="sng" dirty="0">
                <a:solidFill>
                  <a:srgbClr val="000000"/>
                </a:solidFill>
                <a:latin typeface="Schoolbell"/>
                <a:ea typeface="Schoolbell"/>
                <a:cs typeface="Schoolbell"/>
                <a:sym typeface="Schoolbell"/>
              </a:rPr>
              <a:t>•</a:t>
            </a:r>
            <a:r>
              <a:rPr lang="en-US" sz="2799" dirty="0">
                <a:solidFill>
                  <a:srgbClr val="000000"/>
                </a:solidFill>
                <a:latin typeface="Schoolbell"/>
                <a:ea typeface="Schoolbell"/>
                <a:cs typeface="Schoolbell"/>
                <a:sym typeface="Schoolbell"/>
              </a:rPr>
              <a:t>Consistency is not about every classroom looking identical. It is about every child receiving the same high standard of</a:t>
            </a:r>
            <a:r>
              <a:rPr lang="en-US" sz="2799" u="sng" dirty="0">
                <a:solidFill>
                  <a:srgbClr val="000000"/>
                </a:solidFill>
                <a:latin typeface="Schoolbell"/>
                <a:ea typeface="Schoolbell"/>
                <a:cs typeface="Schoolbell"/>
                <a:sym typeface="Schoolbell"/>
              </a:rPr>
              <a:t> </a:t>
            </a:r>
            <a:r>
              <a:rPr lang="en-US" sz="2799" dirty="0">
                <a:solidFill>
                  <a:srgbClr val="000000"/>
                </a:solidFill>
                <a:latin typeface="Schoolbell"/>
                <a:ea typeface="Schoolbell"/>
                <a:cs typeface="Schoolbell"/>
                <a:sym typeface="Schoolbell"/>
              </a:rPr>
              <a:t>care, teaching and support.</a:t>
            </a:r>
          </a:p>
          <a:p>
            <a:pPr algn="ctr">
              <a:lnSpc>
                <a:spcPts val="2108"/>
              </a:lnSpc>
            </a:pPr>
            <a:endParaRPr lang="en-US" sz="2799" i="1" dirty="0">
              <a:solidFill>
                <a:srgbClr val="000000"/>
              </a:solidFill>
              <a:latin typeface="Schoolbell"/>
              <a:ea typeface="Schoolbell"/>
              <a:cs typeface="Schoolbell"/>
              <a:sym typeface="Schoolbell"/>
            </a:endParaRPr>
          </a:p>
        </p:txBody>
      </p:sp>
      <p:sp>
        <p:nvSpPr>
          <p:cNvPr id="4" name="Freeform 4"/>
          <p:cNvSpPr/>
          <p:nvPr/>
        </p:nvSpPr>
        <p:spPr>
          <a:xfrm>
            <a:off x="762906" y="2607622"/>
            <a:ext cx="2595164" cy="2400527"/>
          </a:xfrm>
          <a:custGeom>
            <a:avLst/>
            <a:gdLst/>
            <a:ahLst/>
            <a:cxnLst/>
            <a:rect l="l" t="t" r="r" b="b"/>
            <a:pathLst>
              <a:path w="2595164" h="2400527">
                <a:moveTo>
                  <a:pt x="0" y="0"/>
                </a:moveTo>
                <a:lnTo>
                  <a:pt x="2595164" y="0"/>
                </a:lnTo>
                <a:lnTo>
                  <a:pt x="2595164" y="2400527"/>
                </a:lnTo>
                <a:lnTo>
                  <a:pt x="0" y="24005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15151787" y="3030607"/>
            <a:ext cx="2476387" cy="1634416"/>
          </a:xfrm>
          <a:custGeom>
            <a:avLst/>
            <a:gdLst/>
            <a:ahLst/>
            <a:cxnLst/>
            <a:rect l="l" t="t" r="r" b="b"/>
            <a:pathLst>
              <a:path w="2476387" h="1634416">
                <a:moveTo>
                  <a:pt x="0" y="0"/>
                </a:moveTo>
                <a:lnTo>
                  <a:pt x="2476387" y="0"/>
                </a:lnTo>
                <a:lnTo>
                  <a:pt x="2476387" y="1634415"/>
                </a:lnTo>
                <a:lnTo>
                  <a:pt x="0" y="1634415"/>
                </a:lnTo>
                <a:lnTo>
                  <a:pt x="0" y="0"/>
                </a:lnTo>
                <a:close/>
              </a:path>
            </a:pathLst>
          </a:custGeom>
          <a:blipFill>
            <a:blip r:embed="rId5"/>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a:off x="-1339347" y="-2935313"/>
            <a:ext cx="23920452" cy="4544886"/>
          </a:xfrm>
          <a:custGeom>
            <a:avLst/>
            <a:gdLst/>
            <a:ahLst/>
            <a:cxnLst/>
            <a:rect l="l" t="t" r="r" b="b"/>
            <a:pathLst>
              <a:path w="23920452" h="4544886">
                <a:moveTo>
                  <a:pt x="0" y="0"/>
                </a:moveTo>
                <a:lnTo>
                  <a:pt x="23920452" y="0"/>
                </a:lnTo>
                <a:lnTo>
                  <a:pt x="23920452" y="4544886"/>
                </a:lnTo>
                <a:lnTo>
                  <a:pt x="0" y="4544886"/>
                </a:lnTo>
                <a:lnTo>
                  <a:pt x="0" y="0"/>
                </a:lnTo>
                <a:close/>
              </a:path>
            </a:pathLst>
          </a:custGeom>
          <a:blipFill>
            <a:blip r:embed="rId2"/>
            <a:stretch>
              <a:fillRect/>
            </a:stretch>
          </a:blipFill>
        </p:spPr>
      </p:sp>
      <p:sp>
        <p:nvSpPr>
          <p:cNvPr id="3" name="Freeform 3"/>
          <p:cNvSpPr/>
          <p:nvPr/>
        </p:nvSpPr>
        <p:spPr>
          <a:xfrm rot="5400000">
            <a:off x="1308207" y="81190"/>
            <a:ext cx="4224057" cy="5296624"/>
          </a:xfrm>
          <a:custGeom>
            <a:avLst/>
            <a:gdLst/>
            <a:ahLst/>
            <a:cxnLst/>
            <a:rect l="l" t="t" r="r" b="b"/>
            <a:pathLst>
              <a:path w="4224057" h="5296624">
                <a:moveTo>
                  <a:pt x="0" y="0"/>
                </a:moveTo>
                <a:lnTo>
                  <a:pt x="4224058" y="0"/>
                </a:lnTo>
                <a:lnTo>
                  <a:pt x="4224058" y="5296623"/>
                </a:lnTo>
                <a:lnTo>
                  <a:pt x="0" y="5296623"/>
                </a:lnTo>
                <a:lnTo>
                  <a:pt x="0" y="0"/>
                </a:lnTo>
                <a:close/>
              </a:path>
            </a:pathLst>
          </a:custGeom>
          <a:blipFill>
            <a:blip r:embed="rId3"/>
            <a:stretch>
              <a:fillRect/>
            </a:stretch>
          </a:blipFill>
        </p:spPr>
      </p:sp>
      <p:sp>
        <p:nvSpPr>
          <p:cNvPr id="4" name="Freeform 4"/>
          <p:cNvSpPr/>
          <p:nvPr/>
        </p:nvSpPr>
        <p:spPr>
          <a:xfrm rot="-1759193">
            <a:off x="4607131" y="4021700"/>
            <a:ext cx="2053554" cy="654570"/>
          </a:xfrm>
          <a:custGeom>
            <a:avLst/>
            <a:gdLst/>
            <a:ahLst/>
            <a:cxnLst/>
            <a:rect l="l" t="t" r="r" b="b"/>
            <a:pathLst>
              <a:path w="2053554" h="654570">
                <a:moveTo>
                  <a:pt x="0" y="0"/>
                </a:moveTo>
                <a:lnTo>
                  <a:pt x="2053554" y="0"/>
                </a:lnTo>
                <a:lnTo>
                  <a:pt x="2053554" y="654571"/>
                </a:lnTo>
                <a:lnTo>
                  <a:pt x="0" y="654571"/>
                </a:lnTo>
                <a:lnTo>
                  <a:pt x="0" y="0"/>
                </a:lnTo>
                <a:close/>
              </a:path>
            </a:pathLst>
          </a:custGeom>
          <a:blipFill>
            <a:blip r:embed="rId4"/>
            <a:stretch>
              <a:fillRect/>
            </a:stretch>
          </a:blipFill>
        </p:spPr>
      </p:sp>
      <p:sp>
        <p:nvSpPr>
          <p:cNvPr id="5" name="Freeform 5"/>
          <p:cNvSpPr/>
          <p:nvPr/>
        </p:nvSpPr>
        <p:spPr>
          <a:xfrm rot="-1171110">
            <a:off x="56564" y="660985"/>
            <a:ext cx="2307234" cy="735431"/>
          </a:xfrm>
          <a:custGeom>
            <a:avLst/>
            <a:gdLst/>
            <a:ahLst/>
            <a:cxnLst/>
            <a:rect l="l" t="t" r="r" b="b"/>
            <a:pathLst>
              <a:path w="2307234" h="735431">
                <a:moveTo>
                  <a:pt x="0" y="0"/>
                </a:moveTo>
                <a:lnTo>
                  <a:pt x="2307234" y="0"/>
                </a:lnTo>
                <a:lnTo>
                  <a:pt x="2307234" y="735430"/>
                </a:lnTo>
                <a:lnTo>
                  <a:pt x="0" y="735430"/>
                </a:lnTo>
                <a:lnTo>
                  <a:pt x="0" y="0"/>
                </a:lnTo>
                <a:close/>
              </a:path>
            </a:pathLst>
          </a:custGeom>
          <a:blipFill>
            <a:blip r:embed="rId4"/>
            <a:stretch>
              <a:fillRect/>
            </a:stretch>
          </a:blipFill>
        </p:spPr>
      </p:sp>
      <p:sp>
        <p:nvSpPr>
          <p:cNvPr id="6" name="Freeform 6"/>
          <p:cNvSpPr/>
          <p:nvPr/>
        </p:nvSpPr>
        <p:spPr>
          <a:xfrm>
            <a:off x="7228913" y="3560828"/>
            <a:ext cx="1173840" cy="1333909"/>
          </a:xfrm>
          <a:custGeom>
            <a:avLst/>
            <a:gdLst/>
            <a:ahLst/>
            <a:cxnLst/>
            <a:rect l="l" t="t" r="r" b="b"/>
            <a:pathLst>
              <a:path w="1173840" h="1333909">
                <a:moveTo>
                  <a:pt x="0" y="0"/>
                </a:moveTo>
                <a:lnTo>
                  <a:pt x="1173839" y="0"/>
                </a:lnTo>
                <a:lnTo>
                  <a:pt x="1173839" y="1333909"/>
                </a:lnTo>
                <a:lnTo>
                  <a:pt x="0" y="1333909"/>
                </a:lnTo>
                <a:lnTo>
                  <a:pt x="0" y="0"/>
                </a:lnTo>
                <a:close/>
              </a:path>
            </a:pathLst>
          </a:custGeom>
          <a:blipFill>
            <a:blip r:embed="rId5"/>
            <a:stretch>
              <a:fillRect/>
            </a:stretch>
          </a:blipFill>
        </p:spPr>
      </p:sp>
      <p:sp>
        <p:nvSpPr>
          <p:cNvPr id="7" name="Freeform 7"/>
          <p:cNvSpPr/>
          <p:nvPr/>
        </p:nvSpPr>
        <p:spPr>
          <a:xfrm>
            <a:off x="16407369" y="3642359"/>
            <a:ext cx="1315501" cy="1190529"/>
          </a:xfrm>
          <a:custGeom>
            <a:avLst/>
            <a:gdLst/>
            <a:ahLst/>
            <a:cxnLst/>
            <a:rect l="l" t="t" r="r" b="b"/>
            <a:pathLst>
              <a:path w="1315501" h="1190529">
                <a:moveTo>
                  <a:pt x="0" y="0"/>
                </a:moveTo>
                <a:lnTo>
                  <a:pt x="1315501" y="0"/>
                </a:lnTo>
                <a:lnTo>
                  <a:pt x="1315501" y="1190528"/>
                </a:lnTo>
                <a:lnTo>
                  <a:pt x="0" y="11905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1996303" y="5215334"/>
            <a:ext cx="2847865" cy="2162120"/>
            <a:chOff x="0" y="0"/>
            <a:chExt cx="1781540" cy="1352558"/>
          </a:xfrm>
        </p:grpSpPr>
        <p:sp>
          <p:nvSpPr>
            <p:cNvPr id="9" name="Freeform 9"/>
            <p:cNvSpPr/>
            <p:nvPr/>
          </p:nvSpPr>
          <p:spPr>
            <a:xfrm>
              <a:off x="0" y="0"/>
              <a:ext cx="1781540" cy="1352558"/>
            </a:xfrm>
            <a:custGeom>
              <a:avLst/>
              <a:gdLst/>
              <a:ahLst/>
              <a:cxnLst/>
              <a:rect l="l" t="t" r="r" b="b"/>
              <a:pathLst>
                <a:path w="1781540" h="1352558">
                  <a:moveTo>
                    <a:pt x="48933" y="0"/>
                  </a:moveTo>
                  <a:lnTo>
                    <a:pt x="1732607" y="0"/>
                  </a:lnTo>
                  <a:cubicBezTo>
                    <a:pt x="1759632" y="0"/>
                    <a:pt x="1781540" y="21908"/>
                    <a:pt x="1781540" y="48933"/>
                  </a:cubicBezTo>
                  <a:lnTo>
                    <a:pt x="1781540" y="1303625"/>
                  </a:lnTo>
                  <a:cubicBezTo>
                    <a:pt x="1781540" y="1316603"/>
                    <a:pt x="1776384" y="1329049"/>
                    <a:pt x="1767208" y="1338226"/>
                  </a:cubicBezTo>
                  <a:cubicBezTo>
                    <a:pt x="1758031" y="1347403"/>
                    <a:pt x="1745585" y="1352558"/>
                    <a:pt x="1732607" y="1352558"/>
                  </a:cubicBezTo>
                  <a:lnTo>
                    <a:pt x="48933" y="1352558"/>
                  </a:lnTo>
                  <a:cubicBezTo>
                    <a:pt x="21908" y="1352558"/>
                    <a:pt x="0" y="1330650"/>
                    <a:pt x="0" y="1303625"/>
                  </a:cubicBezTo>
                  <a:lnTo>
                    <a:pt x="0" y="48933"/>
                  </a:lnTo>
                  <a:cubicBezTo>
                    <a:pt x="0" y="21908"/>
                    <a:pt x="21908" y="0"/>
                    <a:pt x="48933" y="0"/>
                  </a:cubicBezTo>
                  <a:close/>
                </a:path>
              </a:pathLst>
            </a:custGeom>
            <a:solidFill>
              <a:srgbClr val="D5E7F4"/>
            </a:solidFill>
            <a:ln cap="sq">
              <a:noFill/>
              <a:prstDash val="solid"/>
              <a:miter/>
            </a:ln>
          </p:spPr>
        </p:sp>
        <p:sp>
          <p:nvSpPr>
            <p:cNvPr id="10" name="TextBox 10"/>
            <p:cNvSpPr txBox="1"/>
            <p:nvPr/>
          </p:nvSpPr>
          <p:spPr>
            <a:xfrm>
              <a:off x="0" y="-28575"/>
              <a:ext cx="1781540" cy="1381133"/>
            </a:xfrm>
            <a:prstGeom prst="rect">
              <a:avLst/>
            </a:prstGeom>
          </p:spPr>
          <p:txBody>
            <a:bodyPr lIns="49219" tIns="49219" rIns="49219" bIns="49219" rtlCol="0" anchor="ctr"/>
            <a:lstStyle/>
            <a:p>
              <a:pPr algn="ctr">
                <a:lnSpc>
                  <a:spcPts val="1960"/>
                </a:lnSpc>
              </a:pPr>
              <a:endParaRPr/>
            </a:p>
          </p:txBody>
        </p:sp>
      </p:grpSp>
      <p:grpSp>
        <p:nvGrpSpPr>
          <p:cNvPr id="11" name="Group 11"/>
          <p:cNvGrpSpPr/>
          <p:nvPr/>
        </p:nvGrpSpPr>
        <p:grpSpPr>
          <a:xfrm>
            <a:off x="2008458" y="5047402"/>
            <a:ext cx="532576" cy="266238"/>
            <a:chOff x="0" y="0"/>
            <a:chExt cx="278554" cy="139251"/>
          </a:xfrm>
        </p:grpSpPr>
        <p:sp>
          <p:nvSpPr>
            <p:cNvPr id="12" name="Freeform 12"/>
            <p:cNvSpPr/>
            <p:nvPr/>
          </p:nvSpPr>
          <p:spPr>
            <a:xfrm>
              <a:off x="0" y="0"/>
              <a:ext cx="278554" cy="139251"/>
            </a:xfrm>
            <a:custGeom>
              <a:avLst/>
              <a:gdLst/>
              <a:ahLst/>
              <a:cxnLst/>
              <a:rect l="l" t="t" r="r" b="b"/>
              <a:pathLst>
                <a:path w="278554" h="139251">
                  <a:moveTo>
                    <a:pt x="69625" y="0"/>
                  </a:moveTo>
                  <a:lnTo>
                    <a:pt x="208929" y="0"/>
                  </a:lnTo>
                  <a:cubicBezTo>
                    <a:pt x="247382" y="0"/>
                    <a:pt x="278554" y="31172"/>
                    <a:pt x="278554" y="69625"/>
                  </a:cubicBezTo>
                  <a:lnTo>
                    <a:pt x="278554" y="69625"/>
                  </a:lnTo>
                  <a:cubicBezTo>
                    <a:pt x="278554" y="88091"/>
                    <a:pt x="271219" y="105801"/>
                    <a:pt x="258161" y="118858"/>
                  </a:cubicBezTo>
                  <a:cubicBezTo>
                    <a:pt x="245104" y="131915"/>
                    <a:pt x="227394" y="139251"/>
                    <a:pt x="208929" y="139251"/>
                  </a:cubicBezTo>
                  <a:lnTo>
                    <a:pt x="69625" y="139251"/>
                  </a:lnTo>
                  <a:cubicBezTo>
                    <a:pt x="31172" y="139251"/>
                    <a:pt x="0" y="108079"/>
                    <a:pt x="0" y="69625"/>
                  </a:cubicBezTo>
                  <a:lnTo>
                    <a:pt x="0" y="69625"/>
                  </a:lnTo>
                  <a:cubicBezTo>
                    <a:pt x="0" y="31172"/>
                    <a:pt x="31172" y="0"/>
                    <a:pt x="69625" y="0"/>
                  </a:cubicBezTo>
                  <a:close/>
                </a:path>
              </a:pathLst>
            </a:custGeom>
            <a:solidFill>
              <a:srgbClr val="FFDB84"/>
            </a:solidFill>
            <a:ln cap="sq">
              <a:noFill/>
              <a:prstDash val="solid"/>
              <a:miter/>
            </a:ln>
          </p:spPr>
        </p:sp>
        <p:sp>
          <p:nvSpPr>
            <p:cNvPr id="13" name="TextBox 13"/>
            <p:cNvSpPr txBox="1"/>
            <p:nvPr/>
          </p:nvSpPr>
          <p:spPr>
            <a:xfrm>
              <a:off x="0" y="-28575"/>
              <a:ext cx="278554" cy="167826"/>
            </a:xfrm>
            <a:prstGeom prst="rect">
              <a:avLst/>
            </a:prstGeom>
          </p:spPr>
          <p:txBody>
            <a:bodyPr lIns="50800" tIns="50800" rIns="50800" bIns="50800" rtlCol="0" anchor="ctr"/>
            <a:lstStyle/>
            <a:p>
              <a:pPr marL="0" lvl="0" indent="0" algn="ctr">
                <a:lnSpc>
                  <a:spcPts val="1960"/>
                </a:lnSpc>
                <a:spcBef>
                  <a:spcPct val="0"/>
                </a:spcBef>
              </a:pPr>
              <a:endParaRPr/>
            </a:p>
          </p:txBody>
        </p:sp>
      </p:grpSp>
      <p:sp>
        <p:nvSpPr>
          <p:cNvPr id="14" name="Freeform 14"/>
          <p:cNvSpPr/>
          <p:nvPr/>
        </p:nvSpPr>
        <p:spPr>
          <a:xfrm rot="-2366467">
            <a:off x="2610942" y="5136983"/>
            <a:ext cx="342480" cy="168671"/>
          </a:xfrm>
          <a:custGeom>
            <a:avLst/>
            <a:gdLst/>
            <a:ahLst/>
            <a:cxnLst/>
            <a:rect l="l" t="t" r="r" b="b"/>
            <a:pathLst>
              <a:path w="342480" h="168671">
                <a:moveTo>
                  <a:pt x="0" y="0"/>
                </a:moveTo>
                <a:lnTo>
                  <a:pt x="342480" y="0"/>
                </a:lnTo>
                <a:lnTo>
                  <a:pt x="342480" y="168671"/>
                </a:lnTo>
                <a:lnTo>
                  <a:pt x="0" y="1686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2130624" y="5574567"/>
            <a:ext cx="2579224" cy="595062"/>
          </a:xfrm>
          <a:custGeom>
            <a:avLst/>
            <a:gdLst/>
            <a:ahLst/>
            <a:cxnLst/>
            <a:rect l="l" t="t" r="r" b="b"/>
            <a:pathLst>
              <a:path w="2579224" h="595062">
                <a:moveTo>
                  <a:pt x="0" y="0"/>
                </a:moveTo>
                <a:lnTo>
                  <a:pt x="2579224" y="0"/>
                </a:lnTo>
                <a:lnTo>
                  <a:pt x="2579224" y="595061"/>
                </a:lnTo>
                <a:lnTo>
                  <a:pt x="0" y="595061"/>
                </a:lnTo>
                <a:lnTo>
                  <a:pt x="0" y="0"/>
                </a:lnTo>
                <a:close/>
              </a:path>
            </a:pathLst>
          </a:custGeom>
          <a:blipFill>
            <a:blip r:embed="rId10"/>
            <a:stretch>
              <a:fillRect l="-1497" t="-29207" r="-3212" b="-469176"/>
            </a:stretch>
          </a:blipFill>
        </p:spPr>
      </p:sp>
      <p:sp>
        <p:nvSpPr>
          <p:cNvPr id="16" name="Freeform 16"/>
          <p:cNvSpPr/>
          <p:nvPr/>
        </p:nvSpPr>
        <p:spPr>
          <a:xfrm rot="2037364">
            <a:off x="3391295" y="6342518"/>
            <a:ext cx="254444" cy="292465"/>
          </a:xfrm>
          <a:custGeom>
            <a:avLst/>
            <a:gdLst/>
            <a:ahLst/>
            <a:cxnLst/>
            <a:rect l="l" t="t" r="r" b="b"/>
            <a:pathLst>
              <a:path w="254444" h="292465">
                <a:moveTo>
                  <a:pt x="0" y="0"/>
                </a:moveTo>
                <a:lnTo>
                  <a:pt x="254445" y="0"/>
                </a:lnTo>
                <a:lnTo>
                  <a:pt x="254445" y="292464"/>
                </a:lnTo>
                <a:lnTo>
                  <a:pt x="0" y="29246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7" name="Freeform 17"/>
          <p:cNvSpPr/>
          <p:nvPr/>
        </p:nvSpPr>
        <p:spPr>
          <a:xfrm>
            <a:off x="3757220" y="6260391"/>
            <a:ext cx="974308" cy="993239"/>
          </a:xfrm>
          <a:custGeom>
            <a:avLst/>
            <a:gdLst/>
            <a:ahLst/>
            <a:cxnLst/>
            <a:rect l="l" t="t" r="r" b="b"/>
            <a:pathLst>
              <a:path w="974308" h="993239">
                <a:moveTo>
                  <a:pt x="0" y="0"/>
                </a:moveTo>
                <a:lnTo>
                  <a:pt x="974309" y="0"/>
                </a:lnTo>
                <a:lnTo>
                  <a:pt x="974309" y="993240"/>
                </a:lnTo>
                <a:lnTo>
                  <a:pt x="0" y="993240"/>
                </a:lnTo>
                <a:lnTo>
                  <a:pt x="0" y="0"/>
                </a:lnTo>
                <a:close/>
              </a:path>
            </a:pathLst>
          </a:custGeom>
          <a:blipFill>
            <a:blip r:embed="rId13"/>
            <a:stretch>
              <a:fillRect l="-8688" t="-7662" r="-5842" b="-4686"/>
            </a:stretch>
          </a:blipFill>
        </p:spPr>
      </p:sp>
      <p:grpSp>
        <p:nvGrpSpPr>
          <p:cNvPr id="18" name="Group 18"/>
          <p:cNvGrpSpPr/>
          <p:nvPr/>
        </p:nvGrpSpPr>
        <p:grpSpPr>
          <a:xfrm>
            <a:off x="7601229" y="5402189"/>
            <a:ext cx="3085542" cy="2040732"/>
            <a:chOff x="0" y="0"/>
            <a:chExt cx="1773937" cy="1173256"/>
          </a:xfrm>
        </p:grpSpPr>
        <p:sp>
          <p:nvSpPr>
            <p:cNvPr id="19" name="Freeform 19"/>
            <p:cNvSpPr/>
            <p:nvPr/>
          </p:nvSpPr>
          <p:spPr>
            <a:xfrm>
              <a:off x="0" y="0"/>
              <a:ext cx="1773936" cy="1173256"/>
            </a:xfrm>
            <a:custGeom>
              <a:avLst/>
              <a:gdLst/>
              <a:ahLst/>
              <a:cxnLst/>
              <a:rect l="l" t="t" r="r" b="b"/>
              <a:pathLst>
                <a:path w="1773936" h="1173256">
                  <a:moveTo>
                    <a:pt x="45164" y="0"/>
                  </a:moveTo>
                  <a:lnTo>
                    <a:pt x="1728773" y="0"/>
                  </a:lnTo>
                  <a:cubicBezTo>
                    <a:pt x="1753716" y="0"/>
                    <a:pt x="1773936" y="20220"/>
                    <a:pt x="1773936" y="45164"/>
                  </a:cubicBezTo>
                  <a:lnTo>
                    <a:pt x="1773936" y="1128092"/>
                  </a:lnTo>
                  <a:cubicBezTo>
                    <a:pt x="1773936" y="1153035"/>
                    <a:pt x="1753716" y="1173256"/>
                    <a:pt x="1728773" y="1173256"/>
                  </a:cubicBezTo>
                  <a:lnTo>
                    <a:pt x="45164" y="1173256"/>
                  </a:lnTo>
                  <a:cubicBezTo>
                    <a:pt x="20220" y="1173256"/>
                    <a:pt x="0" y="1153035"/>
                    <a:pt x="0" y="1128092"/>
                  </a:cubicBezTo>
                  <a:lnTo>
                    <a:pt x="0" y="45164"/>
                  </a:lnTo>
                  <a:cubicBezTo>
                    <a:pt x="0" y="20220"/>
                    <a:pt x="20220" y="0"/>
                    <a:pt x="45164" y="0"/>
                  </a:cubicBezTo>
                  <a:close/>
                </a:path>
              </a:pathLst>
            </a:custGeom>
            <a:solidFill>
              <a:srgbClr val="D5E7F4"/>
            </a:solidFill>
            <a:ln cap="sq">
              <a:noFill/>
              <a:prstDash val="solid"/>
              <a:miter/>
            </a:ln>
          </p:spPr>
        </p:sp>
        <p:sp>
          <p:nvSpPr>
            <p:cNvPr id="20" name="TextBox 20"/>
            <p:cNvSpPr txBox="1"/>
            <p:nvPr/>
          </p:nvSpPr>
          <p:spPr>
            <a:xfrm>
              <a:off x="0" y="-28575"/>
              <a:ext cx="1773937" cy="1201831"/>
            </a:xfrm>
            <a:prstGeom prst="rect">
              <a:avLst/>
            </a:prstGeom>
          </p:spPr>
          <p:txBody>
            <a:bodyPr lIns="49219" tIns="49219" rIns="49219" bIns="49219" rtlCol="0" anchor="ctr"/>
            <a:lstStyle/>
            <a:p>
              <a:pPr algn="ctr">
                <a:lnSpc>
                  <a:spcPts val="1960"/>
                </a:lnSpc>
              </a:pPr>
              <a:endParaRPr/>
            </a:p>
          </p:txBody>
        </p:sp>
      </p:grpSp>
      <p:grpSp>
        <p:nvGrpSpPr>
          <p:cNvPr id="21" name="Group 21"/>
          <p:cNvGrpSpPr/>
          <p:nvPr/>
        </p:nvGrpSpPr>
        <p:grpSpPr>
          <a:xfrm>
            <a:off x="7601229" y="5257342"/>
            <a:ext cx="2017788" cy="289694"/>
            <a:chOff x="0" y="0"/>
            <a:chExt cx="969917" cy="139251"/>
          </a:xfrm>
        </p:grpSpPr>
        <p:sp>
          <p:nvSpPr>
            <p:cNvPr id="22" name="Freeform 22"/>
            <p:cNvSpPr/>
            <p:nvPr/>
          </p:nvSpPr>
          <p:spPr>
            <a:xfrm>
              <a:off x="0" y="0"/>
              <a:ext cx="969917" cy="139251"/>
            </a:xfrm>
            <a:custGeom>
              <a:avLst/>
              <a:gdLst/>
              <a:ahLst/>
              <a:cxnLst/>
              <a:rect l="l" t="t" r="r" b="b"/>
              <a:pathLst>
                <a:path w="969917" h="139251">
                  <a:moveTo>
                    <a:pt x="69625" y="0"/>
                  </a:moveTo>
                  <a:lnTo>
                    <a:pt x="900291" y="0"/>
                  </a:lnTo>
                  <a:cubicBezTo>
                    <a:pt x="918757" y="0"/>
                    <a:pt x="936466" y="7336"/>
                    <a:pt x="949524" y="20393"/>
                  </a:cubicBezTo>
                  <a:cubicBezTo>
                    <a:pt x="962581" y="33450"/>
                    <a:pt x="969917" y="51160"/>
                    <a:pt x="969917" y="69625"/>
                  </a:cubicBezTo>
                  <a:lnTo>
                    <a:pt x="969917" y="69625"/>
                  </a:lnTo>
                  <a:cubicBezTo>
                    <a:pt x="969917" y="108079"/>
                    <a:pt x="938744" y="139251"/>
                    <a:pt x="900291" y="139251"/>
                  </a:cubicBezTo>
                  <a:lnTo>
                    <a:pt x="69625" y="139251"/>
                  </a:lnTo>
                  <a:cubicBezTo>
                    <a:pt x="31172" y="139251"/>
                    <a:pt x="0" y="108079"/>
                    <a:pt x="0" y="69625"/>
                  </a:cubicBezTo>
                  <a:lnTo>
                    <a:pt x="0" y="69625"/>
                  </a:lnTo>
                  <a:cubicBezTo>
                    <a:pt x="0" y="31172"/>
                    <a:pt x="31172" y="0"/>
                    <a:pt x="69625" y="0"/>
                  </a:cubicBezTo>
                  <a:close/>
                </a:path>
              </a:pathLst>
            </a:custGeom>
            <a:solidFill>
              <a:srgbClr val="FFDB84"/>
            </a:solidFill>
            <a:ln cap="sq">
              <a:noFill/>
              <a:prstDash val="solid"/>
              <a:miter/>
            </a:ln>
          </p:spPr>
        </p:sp>
        <p:sp>
          <p:nvSpPr>
            <p:cNvPr id="23" name="TextBox 23"/>
            <p:cNvSpPr txBox="1"/>
            <p:nvPr/>
          </p:nvSpPr>
          <p:spPr>
            <a:xfrm>
              <a:off x="0" y="-28575"/>
              <a:ext cx="969917" cy="167826"/>
            </a:xfrm>
            <a:prstGeom prst="rect">
              <a:avLst/>
            </a:prstGeom>
          </p:spPr>
          <p:txBody>
            <a:bodyPr lIns="50800" tIns="50800" rIns="50800" bIns="50800" rtlCol="0" anchor="ctr"/>
            <a:lstStyle/>
            <a:p>
              <a:pPr marL="0" lvl="0" indent="0" algn="ctr">
                <a:lnSpc>
                  <a:spcPts val="1960"/>
                </a:lnSpc>
                <a:spcBef>
                  <a:spcPct val="0"/>
                </a:spcBef>
              </a:pPr>
              <a:endParaRPr/>
            </a:p>
          </p:txBody>
        </p:sp>
      </p:grpSp>
      <p:sp>
        <p:nvSpPr>
          <p:cNvPr id="24" name="Freeform 24"/>
          <p:cNvSpPr/>
          <p:nvPr/>
        </p:nvSpPr>
        <p:spPr>
          <a:xfrm>
            <a:off x="12440476" y="5461431"/>
            <a:ext cx="3245639" cy="1825672"/>
          </a:xfrm>
          <a:custGeom>
            <a:avLst/>
            <a:gdLst/>
            <a:ahLst/>
            <a:cxnLst/>
            <a:rect l="l" t="t" r="r" b="b"/>
            <a:pathLst>
              <a:path w="3245639" h="1825672">
                <a:moveTo>
                  <a:pt x="0" y="0"/>
                </a:moveTo>
                <a:lnTo>
                  <a:pt x="3245639" y="0"/>
                </a:lnTo>
                <a:lnTo>
                  <a:pt x="3245639" y="1825672"/>
                </a:lnTo>
                <a:lnTo>
                  <a:pt x="0" y="1825672"/>
                </a:lnTo>
                <a:lnTo>
                  <a:pt x="0" y="0"/>
                </a:lnTo>
                <a:close/>
              </a:path>
            </a:pathLst>
          </a:custGeom>
          <a:blipFill>
            <a:blip r:embed="rId14"/>
            <a:stretch>
              <a:fillRect/>
            </a:stretch>
          </a:blipFill>
        </p:spPr>
      </p:sp>
      <p:sp>
        <p:nvSpPr>
          <p:cNvPr id="25" name="Freeform 25"/>
          <p:cNvSpPr/>
          <p:nvPr/>
        </p:nvSpPr>
        <p:spPr>
          <a:xfrm rot="-686017">
            <a:off x="15144764" y="5591709"/>
            <a:ext cx="2525211" cy="1337365"/>
          </a:xfrm>
          <a:custGeom>
            <a:avLst/>
            <a:gdLst/>
            <a:ahLst/>
            <a:cxnLst/>
            <a:rect l="l" t="t" r="r" b="b"/>
            <a:pathLst>
              <a:path w="2525211" h="1337365">
                <a:moveTo>
                  <a:pt x="0" y="0"/>
                </a:moveTo>
                <a:lnTo>
                  <a:pt x="2525210" y="0"/>
                </a:lnTo>
                <a:lnTo>
                  <a:pt x="2525210" y="1337365"/>
                </a:lnTo>
                <a:lnTo>
                  <a:pt x="0" y="1337365"/>
                </a:lnTo>
                <a:lnTo>
                  <a:pt x="0" y="0"/>
                </a:lnTo>
                <a:close/>
              </a:path>
            </a:pathLst>
          </a:custGeom>
          <a:blipFill>
            <a:blip r:embed="rId15"/>
            <a:stretch>
              <a:fillRect/>
            </a:stretch>
          </a:blipFill>
        </p:spPr>
      </p:sp>
      <p:sp>
        <p:nvSpPr>
          <p:cNvPr id="26" name="TextBox 26"/>
          <p:cNvSpPr txBox="1"/>
          <p:nvPr/>
        </p:nvSpPr>
        <p:spPr>
          <a:xfrm>
            <a:off x="1308112" y="1332192"/>
            <a:ext cx="4224248" cy="2727944"/>
          </a:xfrm>
          <a:prstGeom prst="rect">
            <a:avLst/>
          </a:prstGeom>
        </p:spPr>
        <p:txBody>
          <a:bodyPr lIns="0" tIns="0" rIns="0" bIns="0" rtlCol="0" anchor="t">
            <a:spAutoFit/>
          </a:bodyPr>
          <a:lstStyle/>
          <a:p>
            <a:pPr algn="ctr">
              <a:lnSpc>
                <a:spcPts val="7235"/>
              </a:lnSpc>
            </a:pPr>
            <a:r>
              <a:rPr lang="en-US" sz="5168" i="1" dirty="0">
                <a:solidFill>
                  <a:srgbClr val="000000"/>
                </a:solidFill>
                <a:latin typeface="Schoolbell"/>
                <a:ea typeface="Schoolbell"/>
                <a:cs typeface="Schoolbell"/>
                <a:sym typeface="Schoolbell"/>
              </a:rPr>
              <a:t>Our Partnership works both ways</a:t>
            </a:r>
          </a:p>
        </p:txBody>
      </p:sp>
      <p:sp>
        <p:nvSpPr>
          <p:cNvPr id="27" name="TextBox 27"/>
          <p:cNvSpPr txBox="1"/>
          <p:nvPr/>
        </p:nvSpPr>
        <p:spPr>
          <a:xfrm>
            <a:off x="6785922" y="1523848"/>
            <a:ext cx="11309108" cy="2157137"/>
          </a:xfrm>
          <a:prstGeom prst="rect">
            <a:avLst/>
          </a:prstGeom>
        </p:spPr>
        <p:txBody>
          <a:bodyPr lIns="0" tIns="0" rIns="0" bIns="0" rtlCol="0" anchor="t">
            <a:spAutoFit/>
          </a:bodyPr>
          <a:lstStyle/>
          <a:p>
            <a:pPr algn="ctr">
              <a:lnSpc>
                <a:spcPts val="5728"/>
              </a:lnSpc>
            </a:pPr>
            <a:r>
              <a:rPr lang="en-US" sz="4091" dirty="0">
                <a:solidFill>
                  <a:srgbClr val="000000"/>
                </a:solidFill>
                <a:latin typeface="Schoolbell"/>
                <a:ea typeface="Schoolbell"/>
                <a:cs typeface="Schoolbell"/>
                <a:sym typeface="Schoolbell"/>
              </a:rPr>
              <a:t>We expect a lot from the children, parents expect a lot from the us &amp; in return we expect your respect, participation &amp; support. </a:t>
            </a:r>
          </a:p>
        </p:txBody>
      </p:sp>
      <p:sp>
        <p:nvSpPr>
          <p:cNvPr id="28" name="TextBox 28"/>
          <p:cNvSpPr txBox="1"/>
          <p:nvPr/>
        </p:nvSpPr>
        <p:spPr>
          <a:xfrm>
            <a:off x="7815832" y="3784058"/>
            <a:ext cx="9249287" cy="1110679"/>
          </a:xfrm>
          <a:prstGeom prst="rect">
            <a:avLst/>
          </a:prstGeom>
        </p:spPr>
        <p:txBody>
          <a:bodyPr lIns="0" tIns="0" rIns="0" bIns="0" rtlCol="0" anchor="t">
            <a:spAutoFit/>
          </a:bodyPr>
          <a:lstStyle/>
          <a:p>
            <a:pPr algn="ctr">
              <a:lnSpc>
                <a:spcPts val="8925"/>
              </a:lnSpc>
            </a:pPr>
            <a:r>
              <a:rPr lang="en-US" sz="6375" dirty="0">
                <a:solidFill>
                  <a:srgbClr val="FF5757"/>
                </a:solidFill>
                <a:latin typeface="Schoolbell"/>
                <a:ea typeface="Schoolbell"/>
                <a:cs typeface="Schoolbell"/>
                <a:sym typeface="Schoolbell"/>
              </a:rPr>
              <a:t>Homework in Reception</a:t>
            </a:r>
          </a:p>
        </p:txBody>
      </p:sp>
      <p:sp>
        <p:nvSpPr>
          <p:cNvPr id="29" name="TextBox 29"/>
          <p:cNvSpPr txBox="1"/>
          <p:nvPr/>
        </p:nvSpPr>
        <p:spPr>
          <a:xfrm>
            <a:off x="2098102" y="5162381"/>
            <a:ext cx="1368159" cy="122787"/>
          </a:xfrm>
          <a:prstGeom prst="rect">
            <a:avLst/>
          </a:prstGeom>
        </p:spPr>
        <p:txBody>
          <a:bodyPr lIns="0" tIns="0" rIns="0" bIns="0" rtlCol="0" anchor="t">
            <a:spAutoFit/>
          </a:bodyPr>
          <a:lstStyle/>
          <a:p>
            <a:pPr marL="0" lvl="0" indent="0" algn="l">
              <a:lnSpc>
                <a:spcPts val="978"/>
              </a:lnSpc>
              <a:spcBef>
                <a:spcPct val="0"/>
              </a:spcBef>
            </a:pPr>
            <a:r>
              <a:rPr lang="en-US" sz="889">
                <a:solidFill>
                  <a:srgbClr val="202020"/>
                </a:solidFill>
                <a:latin typeface="Bobby Jones Soft"/>
                <a:ea typeface="Bobby Jones Soft"/>
                <a:cs typeface="Bobby Jones Soft"/>
                <a:sym typeface="Bobby Jones Soft"/>
              </a:rPr>
              <a:t>Phonics</a:t>
            </a:r>
          </a:p>
        </p:txBody>
      </p:sp>
      <p:sp>
        <p:nvSpPr>
          <p:cNvPr id="30" name="TextBox 30"/>
          <p:cNvSpPr txBox="1"/>
          <p:nvPr/>
        </p:nvSpPr>
        <p:spPr>
          <a:xfrm>
            <a:off x="2075163" y="5414285"/>
            <a:ext cx="2745409" cy="113826"/>
          </a:xfrm>
          <a:prstGeom prst="rect">
            <a:avLst/>
          </a:prstGeom>
        </p:spPr>
        <p:txBody>
          <a:bodyPr lIns="0" tIns="0" rIns="0" bIns="0" rtlCol="0" anchor="t">
            <a:spAutoFit/>
          </a:bodyPr>
          <a:lstStyle/>
          <a:p>
            <a:pPr marL="0" lvl="0" indent="0" algn="ctr">
              <a:lnSpc>
                <a:spcPts val="990"/>
              </a:lnSpc>
              <a:spcBef>
                <a:spcPct val="0"/>
              </a:spcBef>
            </a:pPr>
            <a:r>
              <a:rPr lang="en-US" sz="900">
                <a:solidFill>
                  <a:srgbClr val="202020"/>
                </a:solidFill>
                <a:latin typeface="Playpen Sans"/>
                <a:ea typeface="Playpen Sans"/>
                <a:cs typeface="Playpen Sans"/>
                <a:sym typeface="Playpen Sans"/>
              </a:rPr>
              <a:t>This week we have learnt the following sounds...</a:t>
            </a:r>
          </a:p>
        </p:txBody>
      </p:sp>
      <p:sp>
        <p:nvSpPr>
          <p:cNvPr id="31" name="TextBox 31"/>
          <p:cNvSpPr txBox="1"/>
          <p:nvPr/>
        </p:nvSpPr>
        <p:spPr>
          <a:xfrm>
            <a:off x="2102245" y="6400673"/>
            <a:ext cx="1305270" cy="721056"/>
          </a:xfrm>
          <a:prstGeom prst="rect">
            <a:avLst/>
          </a:prstGeom>
        </p:spPr>
        <p:txBody>
          <a:bodyPr lIns="0" tIns="0" rIns="0" bIns="0" rtlCol="0" anchor="t">
            <a:spAutoFit/>
          </a:bodyPr>
          <a:lstStyle/>
          <a:p>
            <a:pPr marL="0" lvl="0" indent="0" algn="ctr">
              <a:lnSpc>
                <a:spcPts val="990"/>
              </a:lnSpc>
              <a:spcBef>
                <a:spcPct val="0"/>
              </a:spcBef>
            </a:pPr>
            <a:r>
              <a:rPr lang="en-US" sz="900">
                <a:solidFill>
                  <a:srgbClr val="202020"/>
                </a:solidFill>
                <a:latin typeface="Playpen Sans"/>
                <a:ea typeface="Playpen Sans"/>
                <a:cs typeface="Playpen Sans"/>
                <a:sym typeface="Playpen Sans"/>
              </a:rPr>
              <a:t>Scan the QR code to watch the videos of Ellie &amp; Fred with your child. Supporting your child with this will help develop their reading.</a:t>
            </a:r>
          </a:p>
        </p:txBody>
      </p:sp>
      <p:sp>
        <p:nvSpPr>
          <p:cNvPr id="32" name="TextBox 32"/>
          <p:cNvSpPr txBox="1"/>
          <p:nvPr/>
        </p:nvSpPr>
        <p:spPr>
          <a:xfrm>
            <a:off x="7862648" y="5688240"/>
            <a:ext cx="2649639" cy="399349"/>
          </a:xfrm>
          <a:prstGeom prst="rect">
            <a:avLst/>
          </a:prstGeom>
        </p:spPr>
        <p:txBody>
          <a:bodyPr lIns="0" tIns="0" rIns="0" bIns="0" rtlCol="0" anchor="t">
            <a:spAutoFit/>
          </a:bodyPr>
          <a:lstStyle/>
          <a:p>
            <a:pPr algn="l">
              <a:lnSpc>
                <a:spcPts val="1077"/>
              </a:lnSpc>
              <a:spcBef>
                <a:spcPct val="0"/>
              </a:spcBef>
            </a:pPr>
            <a:r>
              <a:rPr lang="en-US" sz="979">
                <a:solidFill>
                  <a:srgbClr val="202020"/>
                </a:solidFill>
                <a:latin typeface="Playpen Sans"/>
                <a:ea typeface="Playpen Sans"/>
                <a:cs typeface="Playpen Sans"/>
                <a:sym typeface="Playpen Sans"/>
              </a:rPr>
              <a:t>Find numbers – Look for the numbers 1, 2 and 3 around your home. Can you spot them on doors, clocks, books or signs?</a:t>
            </a:r>
          </a:p>
        </p:txBody>
      </p:sp>
      <p:sp>
        <p:nvSpPr>
          <p:cNvPr id="33" name="TextBox 33"/>
          <p:cNvSpPr txBox="1"/>
          <p:nvPr/>
        </p:nvSpPr>
        <p:spPr>
          <a:xfrm>
            <a:off x="7862648" y="6221953"/>
            <a:ext cx="2649639" cy="529628"/>
          </a:xfrm>
          <a:prstGeom prst="rect">
            <a:avLst/>
          </a:prstGeom>
        </p:spPr>
        <p:txBody>
          <a:bodyPr lIns="0" tIns="0" rIns="0" bIns="0" rtlCol="0" anchor="t">
            <a:spAutoFit/>
          </a:bodyPr>
          <a:lstStyle/>
          <a:p>
            <a:pPr marL="0" lvl="0" indent="0" algn="l">
              <a:lnSpc>
                <a:spcPts val="1077"/>
              </a:lnSpc>
              <a:spcBef>
                <a:spcPct val="0"/>
              </a:spcBef>
            </a:pPr>
            <a:r>
              <a:rPr lang="en-US" sz="979">
                <a:solidFill>
                  <a:srgbClr val="202020"/>
                </a:solidFill>
                <a:latin typeface="Playpen Sans"/>
                <a:ea typeface="Playpen Sans"/>
                <a:cs typeface="Playpen Sans"/>
                <a:sym typeface="Playpen Sans"/>
              </a:rPr>
              <a:t>Look in a mirror – Talk about your hair, eye colour and other features. How are you similar to or different from other people in your family?</a:t>
            </a:r>
          </a:p>
        </p:txBody>
      </p:sp>
      <p:sp>
        <p:nvSpPr>
          <p:cNvPr id="34" name="TextBox 34"/>
          <p:cNvSpPr txBox="1"/>
          <p:nvPr/>
        </p:nvSpPr>
        <p:spPr>
          <a:xfrm>
            <a:off x="7862648" y="6899370"/>
            <a:ext cx="2649639" cy="397949"/>
          </a:xfrm>
          <a:prstGeom prst="rect">
            <a:avLst/>
          </a:prstGeom>
        </p:spPr>
        <p:txBody>
          <a:bodyPr lIns="0" tIns="0" rIns="0" bIns="0" rtlCol="0" anchor="t">
            <a:spAutoFit/>
          </a:bodyPr>
          <a:lstStyle/>
          <a:p>
            <a:pPr marL="0" lvl="0" indent="0" algn="l">
              <a:lnSpc>
                <a:spcPts val="1077"/>
              </a:lnSpc>
              <a:spcBef>
                <a:spcPct val="0"/>
              </a:spcBef>
            </a:pPr>
            <a:r>
              <a:rPr lang="en-US" sz="979">
                <a:solidFill>
                  <a:srgbClr val="202020"/>
                </a:solidFill>
                <a:latin typeface="Playpen Sans"/>
                <a:ea typeface="Playpen Sans"/>
                <a:cs typeface="Playpen Sans"/>
                <a:sym typeface="Playpen Sans"/>
              </a:rPr>
              <a:t>Practise your name – Have a go at writing your name, or make it using magnetic letters, pasta or other objects.</a:t>
            </a:r>
          </a:p>
        </p:txBody>
      </p:sp>
      <p:sp>
        <p:nvSpPr>
          <p:cNvPr id="35" name="TextBox 35"/>
          <p:cNvSpPr txBox="1"/>
          <p:nvPr/>
        </p:nvSpPr>
        <p:spPr>
          <a:xfrm>
            <a:off x="503516" y="7714845"/>
            <a:ext cx="5564798" cy="2127773"/>
          </a:xfrm>
          <a:prstGeom prst="rect">
            <a:avLst/>
          </a:prstGeom>
        </p:spPr>
        <p:txBody>
          <a:bodyPr lIns="0" tIns="0" rIns="0" bIns="0" rtlCol="0" anchor="t">
            <a:spAutoFit/>
          </a:bodyPr>
          <a:lstStyle/>
          <a:p>
            <a:pPr algn="ctr">
              <a:lnSpc>
                <a:spcPts val="2818"/>
              </a:lnSpc>
            </a:pPr>
            <a:r>
              <a:rPr lang="en-US" sz="2013" dirty="0">
                <a:solidFill>
                  <a:srgbClr val="000000"/>
                </a:solidFill>
                <a:latin typeface="Schoolbell"/>
                <a:ea typeface="Schoolbell"/>
                <a:cs typeface="Schoolbell"/>
                <a:sym typeface="Schoolbell"/>
              </a:rPr>
              <a:t>Each week children will bring home their newsletter with the sounds they have learnt during the week. Please spend time watching these videos with your child. After half term children will be grouped &amp; the QR codes will be sent home half termly in the groups they are in. </a:t>
            </a:r>
          </a:p>
        </p:txBody>
      </p:sp>
      <p:sp>
        <p:nvSpPr>
          <p:cNvPr id="36" name="TextBox 36"/>
          <p:cNvSpPr txBox="1"/>
          <p:nvPr/>
        </p:nvSpPr>
        <p:spPr>
          <a:xfrm>
            <a:off x="6689421" y="7766771"/>
            <a:ext cx="5564798" cy="2127773"/>
          </a:xfrm>
          <a:prstGeom prst="rect">
            <a:avLst/>
          </a:prstGeom>
        </p:spPr>
        <p:txBody>
          <a:bodyPr lIns="0" tIns="0" rIns="0" bIns="0" rtlCol="0" anchor="t">
            <a:spAutoFit/>
          </a:bodyPr>
          <a:lstStyle/>
          <a:p>
            <a:pPr algn="ctr">
              <a:lnSpc>
                <a:spcPts val="2818"/>
              </a:lnSpc>
            </a:pPr>
            <a:r>
              <a:rPr lang="en-US" sz="2013" dirty="0">
                <a:solidFill>
                  <a:srgbClr val="000000"/>
                </a:solidFill>
                <a:latin typeface="Schoolbell"/>
                <a:ea typeface="Schoolbell"/>
                <a:cs typeface="Schoolbell"/>
                <a:sym typeface="Schoolbell"/>
              </a:rPr>
              <a:t>Our weekly newsletter will also include some activities for you to complete with your child. You can send us photos on dojo of the children doing these or you can record this in your child’s homework book. Activities will become more structured as the year progresses.</a:t>
            </a:r>
          </a:p>
        </p:txBody>
      </p:sp>
      <p:sp>
        <p:nvSpPr>
          <p:cNvPr id="37" name="TextBox 37"/>
          <p:cNvSpPr txBox="1"/>
          <p:nvPr/>
        </p:nvSpPr>
        <p:spPr>
          <a:xfrm>
            <a:off x="12530232" y="7536444"/>
            <a:ext cx="5564798" cy="2484576"/>
          </a:xfrm>
          <a:prstGeom prst="rect">
            <a:avLst/>
          </a:prstGeom>
        </p:spPr>
        <p:txBody>
          <a:bodyPr lIns="0" tIns="0" rIns="0" bIns="0" rtlCol="0" anchor="t">
            <a:spAutoFit/>
          </a:bodyPr>
          <a:lstStyle/>
          <a:p>
            <a:pPr algn="ctr">
              <a:lnSpc>
                <a:spcPts val="2818"/>
              </a:lnSpc>
            </a:pPr>
            <a:r>
              <a:rPr lang="en-US" sz="2013" dirty="0">
                <a:solidFill>
                  <a:srgbClr val="000000"/>
                </a:solidFill>
                <a:latin typeface="Schoolbell"/>
                <a:ea typeface="Schoolbell"/>
                <a:cs typeface="Schoolbell"/>
                <a:sym typeface="Schoolbell"/>
              </a:rPr>
              <a:t>Books </a:t>
            </a:r>
            <a:r>
              <a:rPr lang="en-US" sz="2013" dirty="0" err="1">
                <a:solidFill>
                  <a:srgbClr val="000000"/>
                </a:solidFill>
                <a:latin typeface="Schoolbell"/>
                <a:ea typeface="Schoolbell"/>
                <a:cs typeface="Schoolbell"/>
                <a:sym typeface="Schoolbell"/>
              </a:rPr>
              <a:t>Books</a:t>
            </a:r>
            <a:r>
              <a:rPr lang="en-US" sz="2013" dirty="0">
                <a:solidFill>
                  <a:srgbClr val="000000"/>
                </a:solidFill>
                <a:latin typeface="Schoolbell"/>
                <a:ea typeface="Schoolbell"/>
                <a:cs typeface="Schoolbell"/>
                <a:sym typeface="Schoolbell"/>
              </a:rPr>
              <a:t> </a:t>
            </a:r>
            <a:r>
              <a:rPr lang="en-US" sz="2013" dirty="0" err="1">
                <a:solidFill>
                  <a:srgbClr val="000000"/>
                </a:solidFill>
                <a:latin typeface="Schoolbell"/>
                <a:ea typeface="Schoolbell"/>
                <a:cs typeface="Schoolbell"/>
                <a:sym typeface="Schoolbell"/>
              </a:rPr>
              <a:t>Books</a:t>
            </a:r>
            <a:r>
              <a:rPr lang="en-US" sz="2013" dirty="0">
                <a:solidFill>
                  <a:srgbClr val="000000"/>
                </a:solidFill>
                <a:latin typeface="Schoolbell"/>
                <a:ea typeface="Schoolbell"/>
                <a:cs typeface="Schoolbell"/>
                <a:sym typeface="Schoolbell"/>
              </a:rPr>
              <a:t>! </a:t>
            </a:r>
          </a:p>
          <a:p>
            <a:pPr algn="ctr">
              <a:lnSpc>
                <a:spcPts val="2818"/>
              </a:lnSpc>
            </a:pPr>
            <a:r>
              <a:rPr lang="en-US" sz="2013" dirty="0">
                <a:solidFill>
                  <a:srgbClr val="000000"/>
                </a:solidFill>
                <a:latin typeface="Schoolbell"/>
                <a:ea typeface="Schoolbell"/>
                <a:cs typeface="Schoolbell"/>
                <a:sym typeface="Schoolbell"/>
              </a:rPr>
              <a:t>Please read to your child every day and spend time talking about stories to develop a love of reading, support understanding and enhance oracy skills. </a:t>
            </a:r>
          </a:p>
          <a:p>
            <a:pPr algn="ctr">
              <a:lnSpc>
                <a:spcPts val="2818"/>
              </a:lnSpc>
            </a:pPr>
            <a:r>
              <a:rPr lang="en-US" sz="2013" dirty="0">
                <a:solidFill>
                  <a:srgbClr val="000000"/>
                </a:solidFill>
                <a:latin typeface="Schoolbell"/>
                <a:ea typeface="Schoolbell"/>
                <a:cs typeface="Schoolbell"/>
                <a:sym typeface="Schoolbell"/>
              </a:rPr>
              <a:t>After half term (or when children are ready) they will start to bring home sound blending books to practice reading words at home.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flipH="1" flipV="1">
            <a:off x="-2485716" y="8587965"/>
            <a:ext cx="23920452" cy="4544886"/>
          </a:xfrm>
          <a:custGeom>
            <a:avLst/>
            <a:gdLst/>
            <a:ahLst/>
            <a:cxnLst/>
            <a:rect l="l" t="t" r="r" b="b"/>
            <a:pathLst>
              <a:path w="23920452" h="4544886">
                <a:moveTo>
                  <a:pt x="23920452" y="4544886"/>
                </a:moveTo>
                <a:lnTo>
                  <a:pt x="0" y="4544886"/>
                </a:lnTo>
                <a:lnTo>
                  <a:pt x="0" y="0"/>
                </a:lnTo>
                <a:lnTo>
                  <a:pt x="23920452" y="0"/>
                </a:lnTo>
                <a:lnTo>
                  <a:pt x="23920452" y="4544886"/>
                </a:lnTo>
                <a:close/>
              </a:path>
            </a:pathLst>
          </a:custGeom>
          <a:blipFill>
            <a:blip r:embed="rId2"/>
            <a:stretch>
              <a:fillRect/>
            </a:stretch>
          </a:blipFill>
        </p:spPr>
      </p:sp>
      <p:sp>
        <p:nvSpPr>
          <p:cNvPr id="3" name="TextBox 3"/>
          <p:cNvSpPr txBox="1"/>
          <p:nvPr/>
        </p:nvSpPr>
        <p:spPr>
          <a:xfrm>
            <a:off x="449193" y="223865"/>
            <a:ext cx="17523446" cy="9779600"/>
          </a:xfrm>
          <a:prstGeom prst="rect">
            <a:avLst/>
          </a:prstGeom>
        </p:spPr>
        <p:txBody>
          <a:bodyPr lIns="0" tIns="0" rIns="0" bIns="0" rtlCol="0" anchor="t">
            <a:spAutoFit/>
          </a:bodyPr>
          <a:lstStyle/>
          <a:p>
            <a:pPr algn="ctr">
              <a:lnSpc>
                <a:spcPts val="6995"/>
              </a:lnSpc>
            </a:pPr>
            <a:r>
              <a:rPr lang="en-US" sz="4996" dirty="0">
                <a:solidFill>
                  <a:srgbClr val="000000"/>
                </a:solidFill>
                <a:latin typeface="Schoolbell"/>
                <a:ea typeface="Schoolbell"/>
                <a:cs typeface="Schoolbell"/>
                <a:sym typeface="Schoolbell"/>
              </a:rPr>
              <a:t>Parent Partnership Events - Autumn 1 </a:t>
            </a:r>
          </a:p>
          <a:p>
            <a:pPr algn="ctr">
              <a:lnSpc>
                <a:spcPts val="6995"/>
              </a:lnSpc>
            </a:pPr>
            <a:endParaRPr lang="en-US" sz="4996" dirty="0">
              <a:solidFill>
                <a:srgbClr val="000000"/>
              </a:solidFill>
              <a:latin typeface="Schoolbell"/>
              <a:ea typeface="Schoolbell"/>
              <a:cs typeface="Schoolbell"/>
              <a:sym typeface="Schoolbell"/>
            </a:endParaRPr>
          </a:p>
          <a:p>
            <a:pPr algn="ctr">
              <a:lnSpc>
                <a:spcPts val="6575"/>
              </a:lnSpc>
            </a:pPr>
            <a:r>
              <a:rPr lang="en-US" sz="4696" dirty="0">
                <a:solidFill>
                  <a:srgbClr val="000000"/>
                </a:solidFill>
                <a:latin typeface="Schoolbell"/>
                <a:ea typeface="Schoolbell"/>
                <a:cs typeface="Schoolbell"/>
                <a:sym typeface="Schoolbell"/>
              </a:rPr>
              <a:t>Tuesday 22nd - Fun Phonics Picnic </a:t>
            </a:r>
          </a:p>
          <a:p>
            <a:pPr algn="ctr">
              <a:lnSpc>
                <a:spcPts val="4055"/>
              </a:lnSpc>
            </a:pPr>
            <a:r>
              <a:rPr lang="en-US" sz="2896" dirty="0">
                <a:solidFill>
                  <a:srgbClr val="000000"/>
                </a:solidFill>
                <a:latin typeface="Schoolbell"/>
                <a:ea typeface="Schoolbell"/>
                <a:cs typeface="Schoolbell"/>
                <a:sym typeface="Schoolbell"/>
              </a:rPr>
              <a:t>Join us to celebrate reading! </a:t>
            </a:r>
          </a:p>
          <a:p>
            <a:pPr algn="ctr">
              <a:lnSpc>
                <a:spcPts val="4055"/>
              </a:lnSpc>
            </a:pPr>
            <a:r>
              <a:rPr lang="en-US" sz="2896" dirty="0">
                <a:solidFill>
                  <a:srgbClr val="000000"/>
                </a:solidFill>
                <a:latin typeface="Schoolbell"/>
                <a:ea typeface="Schoolbell"/>
                <a:cs typeface="Schoolbell"/>
                <a:sym typeface="Schoolbell"/>
              </a:rPr>
              <a:t>You will spend time exploring how your child learns to read in school, what you can do to support them at home then spend time reading stories with your child and their </a:t>
            </a:r>
            <a:r>
              <a:rPr lang="en-US" sz="2896" dirty="0" err="1">
                <a:solidFill>
                  <a:srgbClr val="000000"/>
                </a:solidFill>
                <a:latin typeface="Schoolbell"/>
                <a:ea typeface="Schoolbell"/>
                <a:cs typeface="Schoolbell"/>
                <a:sym typeface="Schoolbell"/>
              </a:rPr>
              <a:t>favourite</a:t>
            </a:r>
            <a:r>
              <a:rPr lang="en-US" sz="2896" dirty="0">
                <a:solidFill>
                  <a:srgbClr val="000000"/>
                </a:solidFill>
                <a:latin typeface="Schoolbell"/>
                <a:ea typeface="Schoolbell"/>
                <a:cs typeface="Schoolbell"/>
                <a:sym typeface="Schoolbell"/>
              </a:rPr>
              <a:t> teddy bear.</a:t>
            </a:r>
          </a:p>
          <a:p>
            <a:pPr algn="ctr">
              <a:lnSpc>
                <a:spcPts val="5175"/>
              </a:lnSpc>
            </a:pPr>
            <a:r>
              <a:rPr lang="en-US" sz="3696" dirty="0">
                <a:solidFill>
                  <a:srgbClr val="FF5757"/>
                </a:solidFill>
                <a:latin typeface="Schoolbell"/>
                <a:ea typeface="Schoolbell"/>
                <a:cs typeface="Schoolbell"/>
                <a:sym typeface="Schoolbell"/>
              </a:rPr>
              <a:t>Apple Class 1:15-2:00</a:t>
            </a:r>
          </a:p>
          <a:p>
            <a:pPr algn="ctr">
              <a:lnSpc>
                <a:spcPts val="5175"/>
              </a:lnSpc>
            </a:pPr>
            <a:r>
              <a:rPr lang="en-US" sz="3696" dirty="0">
                <a:solidFill>
                  <a:srgbClr val="FF5757"/>
                </a:solidFill>
                <a:latin typeface="Schoolbell"/>
                <a:ea typeface="Schoolbell"/>
                <a:cs typeface="Schoolbell"/>
                <a:sym typeface="Schoolbell"/>
              </a:rPr>
              <a:t>Cherry Class 2:15-3:00</a:t>
            </a:r>
          </a:p>
          <a:p>
            <a:pPr algn="ctr">
              <a:lnSpc>
                <a:spcPts val="6575"/>
              </a:lnSpc>
            </a:pPr>
            <a:endParaRPr lang="en-US" sz="3696" dirty="0">
              <a:solidFill>
                <a:srgbClr val="FF5757"/>
              </a:solidFill>
              <a:latin typeface="Schoolbell"/>
              <a:ea typeface="Schoolbell"/>
              <a:cs typeface="Schoolbell"/>
              <a:sym typeface="Schoolbell"/>
            </a:endParaRPr>
          </a:p>
          <a:p>
            <a:pPr algn="ctr">
              <a:lnSpc>
                <a:spcPts val="6575"/>
              </a:lnSpc>
            </a:pPr>
            <a:r>
              <a:rPr lang="en-US" sz="4696" dirty="0">
                <a:solidFill>
                  <a:srgbClr val="000000"/>
                </a:solidFill>
                <a:latin typeface="Schoolbell"/>
                <a:ea typeface="Schoolbell"/>
                <a:cs typeface="Schoolbell"/>
                <a:sym typeface="Schoolbell"/>
              </a:rPr>
              <a:t>Monday 19th or Tuesday 20th October - Stay &amp; Play</a:t>
            </a:r>
          </a:p>
          <a:p>
            <a:pPr algn="ctr">
              <a:lnSpc>
                <a:spcPts val="4060"/>
              </a:lnSpc>
            </a:pPr>
            <a:r>
              <a:rPr lang="en-US" sz="2900" dirty="0">
                <a:solidFill>
                  <a:srgbClr val="000000"/>
                </a:solidFill>
                <a:latin typeface="Schoolbell"/>
                <a:ea typeface="Schoolbell"/>
                <a:cs typeface="Schoolbell"/>
                <a:sym typeface="Schoolbell"/>
              </a:rPr>
              <a:t>This will be an end of topic stay &amp; play session to celebrate everything your child has achieved in their first half term at St. Matthew’s. You will have a chance to see some activities that will support your child’s learning in action!</a:t>
            </a:r>
          </a:p>
          <a:p>
            <a:pPr algn="ctr">
              <a:lnSpc>
                <a:spcPts val="5179"/>
              </a:lnSpc>
            </a:pPr>
            <a:r>
              <a:rPr lang="en-US" sz="3699" dirty="0">
                <a:solidFill>
                  <a:srgbClr val="FF5757"/>
                </a:solidFill>
                <a:latin typeface="Schoolbell"/>
                <a:ea typeface="Schoolbell"/>
                <a:cs typeface="Schoolbell"/>
                <a:sym typeface="Schoolbell"/>
              </a:rPr>
              <a:t>Invitations with your day &amp; time will be sent out next week. </a:t>
            </a:r>
          </a:p>
          <a:p>
            <a:pPr algn="ctr">
              <a:lnSpc>
                <a:spcPts val="6995"/>
              </a:lnSpc>
            </a:pPr>
            <a:endParaRPr lang="en-US" sz="3699" i="1" dirty="0">
              <a:solidFill>
                <a:srgbClr val="FF5757"/>
              </a:solidFill>
              <a:latin typeface="Schoolbell"/>
              <a:ea typeface="Schoolbell"/>
              <a:cs typeface="Schoolbell"/>
              <a:sym typeface="Schoolbe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flipH="1" flipV="1">
            <a:off x="-2485716" y="8587965"/>
            <a:ext cx="23920452" cy="4544886"/>
          </a:xfrm>
          <a:custGeom>
            <a:avLst/>
            <a:gdLst/>
            <a:ahLst/>
            <a:cxnLst/>
            <a:rect l="l" t="t" r="r" b="b"/>
            <a:pathLst>
              <a:path w="23920452" h="4544886">
                <a:moveTo>
                  <a:pt x="23920452" y="4544886"/>
                </a:moveTo>
                <a:lnTo>
                  <a:pt x="0" y="4544886"/>
                </a:lnTo>
                <a:lnTo>
                  <a:pt x="0" y="0"/>
                </a:lnTo>
                <a:lnTo>
                  <a:pt x="23920452" y="0"/>
                </a:lnTo>
                <a:lnTo>
                  <a:pt x="23920452" y="4544886"/>
                </a:lnTo>
                <a:close/>
              </a:path>
            </a:pathLst>
          </a:custGeom>
          <a:blipFill>
            <a:blip r:embed="rId2"/>
            <a:stretch>
              <a:fillRect/>
            </a:stretch>
          </a:blipFill>
        </p:spPr>
      </p:sp>
      <p:sp>
        <p:nvSpPr>
          <p:cNvPr id="3" name="TextBox 3"/>
          <p:cNvSpPr txBox="1"/>
          <p:nvPr/>
        </p:nvSpPr>
        <p:spPr>
          <a:xfrm>
            <a:off x="700907" y="534549"/>
            <a:ext cx="16886186" cy="8923776"/>
          </a:xfrm>
          <a:prstGeom prst="rect">
            <a:avLst/>
          </a:prstGeom>
        </p:spPr>
        <p:txBody>
          <a:bodyPr lIns="0" tIns="0" rIns="0" bIns="0" rtlCol="0" anchor="t">
            <a:spAutoFit/>
          </a:bodyPr>
          <a:lstStyle/>
          <a:p>
            <a:pPr algn="ctr">
              <a:lnSpc>
                <a:spcPts val="7728"/>
              </a:lnSpc>
            </a:pPr>
            <a:r>
              <a:rPr lang="en-US" sz="5520" i="1" dirty="0">
                <a:solidFill>
                  <a:srgbClr val="000000"/>
                </a:solidFill>
                <a:latin typeface="Schoolbell"/>
                <a:ea typeface="Schoolbell"/>
                <a:cs typeface="Schoolbell"/>
                <a:sym typeface="Schoolbell"/>
              </a:rPr>
              <a:t>Attendance</a:t>
            </a:r>
          </a:p>
          <a:p>
            <a:pPr algn="ctr">
              <a:lnSpc>
                <a:spcPts val="3948"/>
              </a:lnSpc>
            </a:pPr>
            <a:r>
              <a:rPr lang="en-US" sz="2820" i="1" dirty="0">
                <a:solidFill>
                  <a:srgbClr val="000000"/>
                </a:solidFill>
                <a:latin typeface="Schoolbell"/>
                <a:ea typeface="Schoolbell"/>
                <a:cs typeface="Schoolbell"/>
                <a:sym typeface="Schoolbell"/>
              </a:rPr>
              <a:t> </a:t>
            </a:r>
          </a:p>
          <a:p>
            <a:pPr algn="ctr">
              <a:lnSpc>
                <a:spcPts val="3948"/>
              </a:lnSpc>
            </a:pPr>
            <a:r>
              <a:rPr lang="en-US" sz="2820" dirty="0">
                <a:solidFill>
                  <a:srgbClr val="000000"/>
                </a:solidFill>
                <a:latin typeface="Schoolbell"/>
                <a:ea typeface="Schoolbell"/>
                <a:cs typeface="Schoolbell"/>
                <a:sym typeface="Schoolbell"/>
              </a:rPr>
              <a:t>We </a:t>
            </a:r>
            <a:r>
              <a:rPr lang="en-US" sz="2820" dirty="0" err="1">
                <a:solidFill>
                  <a:srgbClr val="000000"/>
                </a:solidFill>
                <a:latin typeface="Schoolbell"/>
                <a:ea typeface="Schoolbell"/>
                <a:cs typeface="Schoolbell"/>
                <a:sym typeface="Schoolbell"/>
              </a:rPr>
              <a:t>recognise</a:t>
            </a:r>
            <a:r>
              <a:rPr lang="en-US" sz="2820" dirty="0">
                <a:solidFill>
                  <a:srgbClr val="000000"/>
                </a:solidFill>
                <a:latin typeface="Schoolbell"/>
                <a:ea typeface="Schoolbell"/>
                <a:cs typeface="Schoolbell"/>
                <a:sym typeface="Schoolbell"/>
              </a:rPr>
              <a:t> the clear link between the attendance and achievement of pupils. Our aim is to encourage the highest possible levels of attendance and punctuality for pupils to support learning and development.</a:t>
            </a:r>
          </a:p>
          <a:p>
            <a:pPr algn="ctr">
              <a:lnSpc>
                <a:spcPts val="3948"/>
              </a:lnSpc>
            </a:pPr>
            <a:endParaRPr lang="en-US" sz="2820" dirty="0">
              <a:solidFill>
                <a:srgbClr val="000000"/>
              </a:solidFill>
              <a:latin typeface="Schoolbell"/>
              <a:ea typeface="Schoolbell"/>
              <a:cs typeface="Schoolbell"/>
              <a:sym typeface="Schoolbell"/>
            </a:endParaRPr>
          </a:p>
          <a:p>
            <a:pPr algn="ctr">
              <a:lnSpc>
                <a:spcPts val="3948"/>
              </a:lnSpc>
            </a:pPr>
            <a:r>
              <a:rPr lang="en-US" sz="2820" dirty="0">
                <a:solidFill>
                  <a:srgbClr val="000000"/>
                </a:solidFill>
                <a:latin typeface="Schoolbell"/>
                <a:ea typeface="Schoolbell"/>
                <a:cs typeface="Schoolbell"/>
                <a:sym typeface="Schoolbell"/>
              </a:rPr>
              <a:t>The importance of attendance and punctuality is underpinned by an awareness of safeguarding issues. It is important to see our children every day and provide an educationally safe and secure environment.</a:t>
            </a:r>
          </a:p>
          <a:p>
            <a:pPr algn="ctr">
              <a:lnSpc>
                <a:spcPts val="3948"/>
              </a:lnSpc>
            </a:pPr>
            <a:r>
              <a:rPr lang="en-US" sz="2820" dirty="0">
                <a:solidFill>
                  <a:srgbClr val="000000"/>
                </a:solidFill>
                <a:latin typeface="Schoolbell"/>
                <a:ea typeface="Schoolbell"/>
                <a:cs typeface="Schoolbell"/>
                <a:sym typeface="Schoolbell"/>
              </a:rPr>
              <a:t>•</a:t>
            </a:r>
          </a:p>
          <a:p>
            <a:pPr algn="ctr">
              <a:lnSpc>
                <a:spcPts val="3948"/>
              </a:lnSpc>
            </a:pPr>
            <a:r>
              <a:rPr lang="en-US" sz="2820" dirty="0">
                <a:solidFill>
                  <a:srgbClr val="000000"/>
                </a:solidFill>
                <a:latin typeface="Schoolbell"/>
                <a:ea typeface="Schoolbell"/>
                <a:cs typeface="Schoolbell"/>
                <a:sym typeface="Schoolbell"/>
              </a:rPr>
              <a:t>To gain the greatest benefit from their education it is vital that all pupils attend regularly and on time. Pupils should aim to attend every day that the school is open. We set a target for all pupils to aim for 100% attendance with the expectation all pupils achieve at least 97%. </a:t>
            </a:r>
          </a:p>
          <a:p>
            <a:pPr algn="ctr">
              <a:lnSpc>
                <a:spcPts val="3948"/>
              </a:lnSpc>
            </a:pPr>
            <a:endParaRPr lang="en-US" sz="2820" dirty="0">
              <a:solidFill>
                <a:srgbClr val="000000"/>
              </a:solidFill>
              <a:latin typeface="Schoolbell"/>
              <a:ea typeface="Schoolbell"/>
              <a:cs typeface="Schoolbell"/>
              <a:sym typeface="Schoolbell"/>
            </a:endParaRPr>
          </a:p>
          <a:p>
            <a:pPr algn="ctr">
              <a:lnSpc>
                <a:spcPts val="3948"/>
              </a:lnSpc>
            </a:pPr>
            <a:r>
              <a:rPr lang="en-US" sz="2820" dirty="0">
                <a:solidFill>
                  <a:srgbClr val="000000"/>
                </a:solidFill>
                <a:latin typeface="Schoolbell"/>
                <a:ea typeface="Schoolbell"/>
                <a:cs typeface="Schoolbell"/>
                <a:sym typeface="Schoolbell"/>
              </a:rPr>
              <a:t>As a school we define regular attendance as 97% or above. Children with attendance of 90% below are classed as persistently absent and are monitored closely</a:t>
            </a:r>
          </a:p>
          <a:p>
            <a:pPr algn="ctr">
              <a:lnSpc>
                <a:spcPts val="3948"/>
              </a:lnSpc>
            </a:pPr>
            <a:endParaRPr lang="en-US" sz="2820" dirty="0">
              <a:solidFill>
                <a:srgbClr val="000000"/>
              </a:solidFill>
              <a:latin typeface="Schoolbell"/>
              <a:ea typeface="Schoolbell"/>
              <a:cs typeface="Schoolbell"/>
              <a:sym typeface="Schoolbell"/>
            </a:endParaRPr>
          </a:p>
          <a:p>
            <a:pPr algn="ctr">
              <a:lnSpc>
                <a:spcPts val="3948"/>
              </a:lnSpc>
            </a:pPr>
            <a:r>
              <a:rPr lang="en-US" sz="2820" dirty="0">
                <a:solidFill>
                  <a:srgbClr val="000000"/>
                </a:solidFill>
                <a:latin typeface="Schoolbell"/>
                <a:ea typeface="Schoolbell"/>
                <a:cs typeface="Schoolbell"/>
                <a:sym typeface="Schoolbell"/>
              </a:rPr>
              <a:t>No Holidays are </a:t>
            </a:r>
            <a:r>
              <a:rPr lang="en-US" sz="2820" dirty="0" err="1">
                <a:solidFill>
                  <a:srgbClr val="000000"/>
                </a:solidFill>
                <a:latin typeface="Schoolbell"/>
                <a:ea typeface="Schoolbell"/>
                <a:cs typeface="Schoolbell"/>
                <a:sym typeface="Schoolbell"/>
              </a:rPr>
              <a:t>authorised</a:t>
            </a:r>
            <a:endParaRPr lang="en-US" sz="2820" dirty="0">
              <a:solidFill>
                <a:srgbClr val="000000"/>
              </a:solidFill>
              <a:latin typeface="Schoolbell"/>
              <a:ea typeface="Schoolbell"/>
              <a:cs typeface="Schoolbell"/>
              <a:sym typeface="Schoolbell"/>
            </a:endParaRPr>
          </a:p>
          <a:p>
            <a:pPr algn="ctr">
              <a:lnSpc>
                <a:spcPts val="3948"/>
              </a:lnSpc>
            </a:pPr>
            <a:endParaRPr lang="en-US" sz="2820" i="1" dirty="0">
              <a:solidFill>
                <a:srgbClr val="000000"/>
              </a:solidFill>
              <a:latin typeface="Schoolbell"/>
              <a:ea typeface="Schoolbell"/>
              <a:cs typeface="Schoolbell"/>
              <a:sym typeface="Schoolbell"/>
            </a:endParaRPr>
          </a:p>
        </p:txBody>
      </p:sp>
      <p:sp>
        <p:nvSpPr>
          <p:cNvPr id="4" name="Freeform 4"/>
          <p:cNvSpPr/>
          <p:nvPr/>
        </p:nvSpPr>
        <p:spPr>
          <a:xfrm>
            <a:off x="10972800" y="0"/>
            <a:ext cx="7315200" cy="2011680"/>
          </a:xfrm>
          <a:custGeom>
            <a:avLst/>
            <a:gdLst/>
            <a:ahLst/>
            <a:cxnLst/>
            <a:rect l="l" t="t" r="r" b="b"/>
            <a:pathLst>
              <a:path w="7315200" h="2011680">
                <a:moveTo>
                  <a:pt x="0" y="0"/>
                </a:moveTo>
                <a:lnTo>
                  <a:pt x="7315200" y="0"/>
                </a:lnTo>
                <a:lnTo>
                  <a:pt x="7315200" y="2011680"/>
                </a:lnTo>
                <a:lnTo>
                  <a:pt x="0" y="20116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0" y="0"/>
            <a:ext cx="7315200" cy="2011680"/>
          </a:xfrm>
          <a:custGeom>
            <a:avLst/>
            <a:gdLst/>
            <a:ahLst/>
            <a:cxnLst/>
            <a:rect l="l" t="t" r="r" b="b"/>
            <a:pathLst>
              <a:path w="7315200" h="2011680">
                <a:moveTo>
                  <a:pt x="0" y="0"/>
                </a:moveTo>
                <a:lnTo>
                  <a:pt x="7315200" y="0"/>
                </a:lnTo>
                <a:lnTo>
                  <a:pt x="7315200" y="2011680"/>
                </a:lnTo>
                <a:lnTo>
                  <a:pt x="0" y="20116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flipH="1" flipV="1">
            <a:off x="-2485716" y="8587965"/>
            <a:ext cx="23920452" cy="4544886"/>
          </a:xfrm>
          <a:custGeom>
            <a:avLst/>
            <a:gdLst/>
            <a:ahLst/>
            <a:cxnLst/>
            <a:rect l="l" t="t" r="r" b="b"/>
            <a:pathLst>
              <a:path w="23920452" h="4544886">
                <a:moveTo>
                  <a:pt x="23920452" y="4544886"/>
                </a:moveTo>
                <a:lnTo>
                  <a:pt x="0" y="4544886"/>
                </a:lnTo>
                <a:lnTo>
                  <a:pt x="0" y="0"/>
                </a:lnTo>
                <a:lnTo>
                  <a:pt x="23920452" y="0"/>
                </a:lnTo>
                <a:lnTo>
                  <a:pt x="23920452" y="4544886"/>
                </a:lnTo>
                <a:close/>
              </a:path>
            </a:pathLst>
          </a:custGeom>
          <a:blipFill>
            <a:blip r:embed="rId2"/>
            <a:stretch>
              <a:fillRect/>
            </a:stretch>
          </a:blipFill>
        </p:spPr>
      </p:sp>
      <p:sp>
        <p:nvSpPr>
          <p:cNvPr id="3" name="Freeform 3"/>
          <p:cNvSpPr/>
          <p:nvPr/>
        </p:nvSpPr>
        <p:spPr>
          <a:xfrm rot="-1867016">
            <a:off x="15823881" y="292115"/>
            <a:ext cx="2344224" cy="1793331"/>
          </a:xfrm>
          <a:custGeom>
            <a:avLst/>
            <a:gdLst/>
            <a:ahLst/>
            <a:cxnLst/>
            <a:rect l="l" t="t" r="r" b="b"/>
            <a:pathLst>
              <a:path w="2344224" h="1793331">
                <a:moveTo>
                  <a:pt x="0" y="0"/>
                </a:moveTo>
                <a:lnTo>
                  <a:pt x="2344223" y="0"/>
                </a:lnTo>
                <a:lnTo>
                  <a:pt x="2344223" y="1793331"/>
                </a:lnTo>
                <a:lnTo>
                  <a:pt x="0" y="17933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1098013" y="318837"/>
            <a:ext cx="1017477" cy="869943"/>
          </a:xfrm>
          <a:custGeom>
            <a:avLst/>
            <a:gdLst/>
            <a:ahLst/>
            <a:cxnLst/>
            <a:rect l="l" t="t" r="r" b="b"/>
            <a:pathLst>
              <a:path w="1017477" h="869943">
                <a:moveTo>
                  <a:pt x="0" y="0"/>
                </a:moveTo>
                <a:lnTo>
                  <a:pt x="1017477" y="0"/>
                </a:lnTo>
                <a:lnTo>
                  <a:pt x="1017477" y="869944"/>
                </a:lnTo>
                <a:lnTo>
                  <a:pt x="0" y="86994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1606751" y="3889694"/>
            <a:ext cx="6310407" cy="5868679"/>
          </a:xfrm>
          <a:custGeom>
            <a:avLst/>
            <a:gdLst/>
            <a:ahLst/>
            <a:cxnLst/>
            <a:rect l="l" t="t" r="r" b="b"/>
            <a:pathLst>
              <a:path w="6310407" h="5868679">
                <a:moveTo>
                  <a:pt x="0" y="0"/>
                </a:moveTo>
                <a:lnTo>
                  <a:pt x="6310407" y="0"/>
                </a:lnTo>
                <a:lnTo>
                  <a:pt x="6310407" y="5868678"/>
                </a:lnTo>
                <a:lnTo>
                  <a:pt x="0" y="58686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TextBox 6"/>
          <p:cNvSpPr txBox="1"/>
          <p:nvPr/>
        </p:nvSpPr>
        <p:spPr>
          <a:xfrm>
            <a:off x="5547319" y="109287"/>
            <a:ext cx="7193362" cy="3757439"/>
          </a:xfrm>
          <a:prstGeom prst="rect">
            <a:avLst/>
          </a:prstGeom>
        </p:spPr>
        <p:txBody>
          <a:bodyPr lIns="0" tIns="0" rIns="0" bIns="0" rtlCol="0" anchor="t">
            <a:spAutoFit/>
          </a:bodyPr>
          <a:lstStyle/>
          <a:p>
            <a:pPr algn="ctr">
              <a:lnSpc>
                <a:spcPts val="13883"/>
              </a:lnSpc>
            </a:pPr>
            <a:r>
              <a:rPr lang="en-US" sz="9917" dirty="0">
                <a:solidFill>
                  <a:srgbClr val="000000"/>
                </a:solidFill>
                <a:latin typeface="Schoolbell"/>
                <a:ea typeface="Schoolbell"/>
                <a:cs typeface="Schoolbell"/>
                <a:sym typeface="Schoolbell"/>
              </a:rPr>
              <a:t>Uniform</a:t>
            </a:r>
          </a:p>
          <a:p>
            <a:pPr algn="ctr">
              <a:lnSpc>
                <a:spcPts val="7093"/>
              </a:lnSpc>
            </a:pPr>
            <a:endParaRPr lang="en-US" sz="9917" i="1" dirty="0">
              <a:solidFill>
                <a:srgbClr val="000000"/>
              </a:solidFill>
              <a:latin typeface="Schoolbell"/>
              <a:ea typeface="Schoolbell"/>
              <a:cs typeface="Schoolbell"/>
              <a:sym typeface="Schoolbell"/>
            </a:endParaRPr>
          </a:p>
          <a:p>
            <a:pPr algn="ctr">
              <a:lnSpc>
                <a:spcPts val="7093"/>
              </a:lnSpc>
            </a:pPr>
            <a:endParaRPr lang="en-US" sz="9917" i="1" dirty="0">
              <a:solidFill>
                <a:srgbClr val="000000"/>
              </a:solidFill>
              <a:latin typeface="Schoolbell"/>
              <a:ea typeface="Schoolbell"/>
              <a:cs typeface="Schoolbell"/>
              <a:sym typeface="Schoolbell"/>
            </a:endParaRPr>
          </a:p>
        </p:txBody>
      </p:sp>
      <p:sp>
        <p:nvSpPr>
          <p:cNvPr id="7" name="TextBox 7"/>
          <p:cNvSpPr txBox="1"/>
          <p:nvPr/>
        </p:nvSpPr>
        <p:spPr>
          <a:xfrm>
            <a:off x="12359612" y="4803700"/>
            <a:ext cx="4804685" cy="4344651"/>
          </a:xfrm>
          <a:prstGeom prst="rect">
            <a:avLst/>
          </a:prstGeom>
        </p:spPr>
        <p:txBody>
          <a:bodyPr lIns="0" tIns="0" rIns="0" bIns="0" rtlCol="0" anchor="t">
            <a:spAutoFit/>
          </a:bodyPr>
          <a:lstStyle/>
          <a:p>
            <a:pPr algn="ctr">
              <a:lnSpc>
                <a:spcPts val="3402"/>
              </a:lnSpc>
              <a:spcBef>
                <a:spcPct val="0"/>
              </a:spcBef>
            </a:pPr>
            <a:r>
              <a:rPr lang="en-US" sz="2430" dirty="0">
                <a:solidFill>
                  <a:srgbClr val="000000"/>
                </a:solidFill>
                <a:latin typeface="Schoolbell"/>
                <a:ea typeface="Schoolbell"/>
                <a:cs typeface="Schoolbell"/>
                <a:sym typeface="Schoolbell"/>
              </a:rPr>
              <a:t>Children in Reception don’t take part in ‘formal’ PE lessons but are expected to wear their uniform (which is our PE kit) daily. Children take part in a range of activities during the school day which supports their physical development (gross &amp; fine motor skills). We will however be taking part in movement &amp; story time sessions as the term progresses.</a:t>
            </a:r>
          </a:p>
        </p:txBody>
      </p:sp>
      <p:sp>
        <p:nvSpPr>
          <p:cNvPr id="8" name="TextBox 8"/>
          <p:cNvSpPr txBox="1"/>
          <p:nvPr/>
        </p:nvSpPr>
        <p:spPr>
          <a:xfrm>
            <a:off x="2100789" y="1809190"/>
            <a:ext cx="14086422" cy="1374369"/>
          </a:xfrm>
          <a:prstGeom prst="rect">
            <a:avLst/>
          </a:prstGeom>
        </p:spPr>
        <p:txBody>
          <a:bodyPr lIns="0" tIns="0" rIns="0" bIns="0" rtlCol="0" anchor="t">
            <a:spAutoFit/>
          </a:bodyPr>
          <a:lstStyle/>
          <a:p>
            <a:pPr algn="ctr">
              <a:lnSpc>
                <a:spcPts val="5466"/>
              </a:lnSpc>
            </a:pPr>
            <a:r>
              <a:rPr lang="en-US" sz="3904" dirty="0">
                <a:solidFill>
                  <a:srgbClr val="000000"/>
                </a:solidFill>
                <a:latin typeface="Schoolbell"/>
                <a:ea typeface="Schoolbell"/>
                <a:cs typeface="Schoolbell"/>
                <a:sym typeface="Schoolbell"/>
              </a:rPr>
              <a:t>Starting in Reception with a uniform gives the children a sense of belonging and equality amongst their peers. </a:t>
            </a:r>
          </a:p>
        </p:txBody>
      </p:sp>
      <p:sp>
        <p:nvSpPr>
          <p:cNvPr id="9" name="TextBox 7">
            <a:extLst>
              <a:ext uri="{FF2B5EF4-FFF2-40B4-BE49-F238E27FC236}">
                <a16:creationId xmlns:a16="http://schemas.microsoft.com/office/drawing/2014/main" id="{559BED95-792E-4A0B-9FFB-7EDF47D069D9}"/>
              </a:ext>
            </a:extLst>
          </p:cNvPr>
          <p:cNvSpPr txBox="1"/>
          <p:nvPr/>
        </p:nvSpPr>
        <p:spPr>
          <a:xfrm>
            <a:off x="3810000" y="4651707"/>
            <a:ext cx="4804685" cy="856517"/>
          </a:xfrm>
          <a:prstGeom prst="rect">
            <a:avLst/>
          </a:prstGeom>
        </p:spPr>
        <p:txBody>
          <a:bodyPr lIns="0" tIns="0" rIns="0" bIns="0" rtlCol="0" anchor="t">
            <a:spAutoFit/>
          </a:bodyPr>
          <a:lstStyle/>
          <a:p>
            <a:pPr algn="ctr">
              <a:lnSpc>
                <a:spcPts val="3402"/>
              </a:lnSpc>
              <a:spcBef>
                <a:spcPct val="0"/>
              </a:spcBef>
            </a:pPr>
            <a:r>
              <a:rPr lang="en-US" sz="2430" dirty="0">
                <a:solidFill>
                  <a:srgbClr val="000000"/>
                </a:solidFill>
                <a:highlight>
                  <a:srgbClr val="FFFF00"/>
                </a:highlight>
                <a:latin typeface="Schoolbell"/>
                <a:ea typeface="Schoolbell"/>
                <a:cs typeface="Schoolbell"/>
                <a:sym typeface="Schoolbell"/>
              </a:rPr>
              <a:t>I will insert pictures here – just need to get them off my </a:t>
            </a:r>
            <a:r>
              <a:rPr lang="en-US" sz="2430" dirty="0" err="1">
                <a:solidFill>
                  <a:srgbClr val="000000"/>
                </a:solidFill>
                <a:highlight>
                  <a:srgbClr val="FFFF00"/>
                </a:highlight>
                <a:latin typeface="Schoolbell"/>
                <a:ea typeface="Schoolbell"/>
                <a:cs typeface="Schoolbell"/>
                <a:sym typeface="Schoolbell"/>
              </a:rPr>
              <a:t>Ipad</a:t>
            </a:r>
            <a:r>
              <a:rPr lang="en-US" sz="2430" dirty="0">
                <a:solidFill>
                  <a:srgbClr val="000000"/>
                </a:solidFill>
                <a:highlight>
                  <a:srgbClr val="FFFF00"/>
                </a:highlight>
                <a:latin typeface="Schoolbell"/>
                <a:ea typeface="Schoolbell"/>
                <a:cs typeface="Schoolbell"/>
                <a:sym typeface="Schoolbell"/>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flipH="1" flipV="1">
            <a:off x="-2485716" y="8587965"/>
            <a:ext cx="23920452" cy="4544886"/>
          </a:xfrm>
          <a:custGeom>
            <a:avLst/>
            <a:gdLst/>
            <a:ahLst/>
            <a:cxnLst/>
            <a:rect l="l" t="t" r="r" b="b"/>
            <a:pathLst>
              <a:path w="23920452" h="4544886">
                <a:moveTo>
                  <a:pt x="23920452" y="4544886"/>
                </a:moveTo>
                <a:lnTo>
                  <a:pt x="0" y="4544886"/>
                </a:lnTo>
                <a:lnTo>
                  <a:pt x="0" y="0"/>
                </a:lnTo>
                <a:lnTo>
                  <a:pt x="23920452" y="0"/>
                </a:lnTo>
                <a:lnTo>
                  <a:pt x="23920452" y="4544886"/>
                </a:lnTo>
                <a:close/>
              </a:path>
            </a:pathLst>
          </a:custGeom>
          <a:blipFill>
            <a:blip r:embed="rId2"/>
            <a:stretch>
              <a:fillRect/>
            </a:stretch>
          </a:blipFill>
        </p:spPr>
      </p:sp>
      <p:sp>
        <p:nvSpPr>
          <p:cNvPr id="3" name="Freeform 3"/>
          <p:cNvSpPr/>
          <p:nvPr/>
        </p:nvSpPr>
        <p:spPr>
          <a:xfrm>
            <a:off x="-436616" y="454801"/>
            <a:ext cx="7656331" cy="7217862"/>
          </a:xfrm>
          <a:custGeom>
            <a:avLst/>
            <a:gdLst/>
            <a:ahLst/>
            <a:cxnLst/>
            <a:rect l="l" t="t" r="r" b="b"/>
            <a:pathLst>
              <a:path w="7656331" h="7217862">
                <a:moveTo>
                  <a:pt x="0" y="0"/>
                </a:moveTo>
                <a:lnTo>
                  <a:pt x="7656331" y="0"/>
                </a:lnTo>
                <a:lnTo>
                  <a:pt x="7656331" y="7217862"/>
                </a:lnTo>
                <a:lnTo>
                  <a:pt x="0" y="7217862"/>
                </a:lnTo>
                <a:lnTo>
                  <a:pt x="0" y="0"/>
                </a:lnTo>
                <a:close/>
              </a:path>
            </a:pathLst>
          </a:custGeom>
          <a:blipFill>
            <a:blip r:embed="rId3"/>
            <a:stretch>
              <a:fillRect/>
            </a:stretch>
          </a:blipFill>
        </p:spPr>
      </p:sp>
      <p:sp>
        <p:nvSpPr>
          <p:cNvPr id="4" name="TextBox 4"/>
          <p:cNvSpPr txBox="1"/>
          <p:nvPr/>
        </p:nvSpPr>
        <p:spPr>
          <a:xfrm>
            <a:off x="6553200" y="1602629"/>
            <a:ext cx="11548200" cy="7156318"/>
          </a:xfrm>
          <a:prstGeom prst="rect">
            <a:avLst/>
          </a:prstGeom>
        </p:spPr>
        <p:txBody>
          <a:bodyPr lIns="0" tIns="0" rIns="0" bIns="0" rtlCol="0" anchor="t">
            <a:spAutoFit/>
          </a:bodyPr>
          <a:lstStyle/>
          <a:p>
            <a:pPr algn="ctr">
              <a:lnSpc>
                <a:spcPts val="5617"/>
              </a:lnSpc>
              <a:spcBef>
                <a:spcPct val="0"/>
              </a:spcBef>
            </a:pPr>
            <a:r>
              <a:rPr lang="en-US" sz="4012" dirty="0">
                <a:solidFill>
                  <a:srgbClr val="000000"/>
                </a:solidFill>
                <a:latin typeface="Schoolbell"/>
                <a:ea typeface="Schoolbell"/>
                <a:cs typeface="Schoolbell"/>
                <a:sym typeface="Schoolbell"/>
              </a:rPr>
              <a:t>We use lots of rewards to promote positive </a:t>
            </a:r>
            <a:r>
              <a:rPr lang="en-US" sz="4012" dirty="0" err="1">
                <a:solidFill>
                  <a:srgbClr val="000000"/>
                </a:solidFill>
                <a:latin typeface="Schoolbell"/>
                <a:ea typeface="Schoolbell"/>
                <a:cs typeface="Schoolbell"/>
                <a:sym typeface="Schoolbell"/>
              </a:rPr>
              <a:t>behaviour</a:t>
            </a:r>
            <a:r>
              <a:rPr lang="en-US" sz="4012" dirty="0">
                <a:solidFill>
                  <a:srgbClr val="000000"/>
                </a:solidFill>
                <a:latin typeface="Schoolbell"/>
                <a:ea typeface="Schoolbell"/>
                <a:cs typeface="Schoolbell"/>
                <a:sym typeface="Schoolbell"/>
              </a:rPr>
              <a:t>.</a:t>
            </a:r>
          </a:p>
          <a:p>
            <a:pPr algn="ctr">
              <a:lnSpc>
                <a:spcPts val="5617"/>
              </a:lnSpc>
              <a:spcBef>
                <a:spcPct val="0"/>
              </a:spcBef>
            </a:pPr>
            <a:r>
              <a:rPr lang="en-US" sz="4012" dirty="0">
                <a:solidFill>
                  <a:srgbClr val="000000"/>
                </a:solidFill>
                <a:latin typeface="Schoolbell"/>
                <a:ea typeface="Schoolbell"/>
                <a:cs typeface="Schoolbell"/>
                <a:sym typeface="Schoolbell"/>
              </a:rPr>
              <a:t>For example: </a:t>
            </a:r>
          </a:p>
          <a:p>
            <a:pPr algn="ctr">
              <a:lnSpc>
                <a:spcPts val="5617"/>
              </a:lnSpc>
              <a:spcBef>
                <a:spcPct val="0"/>
              </a:spcBef>
            </a:pPr>
            <a:r>
              <a:rPr lang="en-US" sz="4012" dirty="0">
                <a:solidFill>
                  <a:srgbClr val="000000"/>
                </a:solidFill>
                <a:latin typeface="Schoolbell"/>
                <a:ea typeface="Schoolbell"/>
                <a:cs typeface="Schoolbell"/>
                <a:sym typeface="Schoolbell"/>
              </a:rPr>
              <a:t>•Good to be Green</a:t>
            </a:r>
          </a:p>
          <a:p>
            <a:pPr algn="ctr">
              <a:lnSpc>
                <a:spcPts val="5617"/>
              </a:lnSpc>
              <a:spcBef>
                <a:spcPct val="0"/>
              </a:spcBef>
            </a:pPr>
            <a:r>
              <a:rPr lang="en-US" sz="4012" dirty="0">
                <a:solidFill>
                  <a:srgbClr val="000000"/>
                </a:solidFill>
                <a:latin typeface="Schoolbell"/>
                <a:ea typeface="Schoolbell"/>
                <a:cs typeface="Schoolbell"/>
                <a:sym typeface="Schoolbell"/>
              </a:rPr>
              <a:t>•Friday phone calls </a:t>
            </a:r>
          </a:p>
          <a:p>
            <a:pPr algn="ctr">
              <a:lnSpc>
                <a:spcPts val="5617"/>
              </a:lnSpc>
              <a:spcBef>
                <a:spcPct val="0"/>
              </a:spcBef>
            </a:pPr>
            <a:r>
              <a:rPr lang="en-US" sz="4012" dirty="0">
                <a:solidFill>
                  <a:srgbClr val="000000"/>
                </a:solidFill>
                <a:latin typeface="Schoolbell"/>
                <a:ea typeface="Schoolbell"/>
                <a:cs typeface="Schoolbell"/>
                <a:sym typeface="Schoolbell"/>
              </a:rPr>
              <a:t>•Praise</a:t>
            </a:r>
          </a:p>
          <a:p>
            <a:pPr algn="ctr">
              <a:lnSpc>
                <a:spcPts val="5617"/>
              </a:lnSpc>
              <a:spcBef>
                <a:spcPct val="0"/>
              </a:spcBef>
            </a:pPr>
            <a:r>
              <a:rPr lang="en-US" sz="4012" dirty="0">
                <a:solidFill>
                  <a:srgbClr val="000000"/>
                </a:solidFill>
                <a:latin typeface="Schoolbell"/>
                <a:ea typeface="Schoolbell"/>
                <a:cs typeface="Schoolbell"/>
                <a:sym typeface="Schoolbell"/>
              </a:rPr>
              <a:t>•Show work to another teacher</a:t>
            </a:r>
          </a:p>
          <a:p>
            <a:pPr algn="ctr">
              <a:lnSpc>
                <a:spcPts val="5617"/>
              </a:lnSpc>
              <a:spcBef>
                <a:spcPct val="0"/>
              </a:spcBef>
            </a:pPr>
            <a:r>
              <a:rPr lang="en-US" sz="4012" dirty="0">
                <a:solidFill>
                  <a:srgbClr val="000000"/>
                </a:solidFill>
                <a:latin typeface="Schoolbell"/>
                <a:ea typeface="Schoolbell"/>
                <a:cs typeface="Schoolbell"/>
                <a:sym typeface="Schoolbell"/>
              </a:rPr>
              <a:t>•Certificates</a:t>
            </a:r>
          </a:p>
          <a:p>
            <a:pPr algn="ctr">
              <a:lnSpc>
                <a:spcPts val="5617"/>
              </a:lnSpc>
              <a:spcBef>
                <a:spcPct val="0"/>
              </a:spcBef>
            </a:pPr>
            <a:r>
              <a:rPr lang="en-US" sz="4012" dirty="0">
                <a:solidFill>
                  <a:srgbClr val="000000"/>
                </a:solidFill>
                <a:latin typeface="Schoolbell"/>
                <a:ea typeface="Schoolbell"/>
                <a:cs typeface="Schoolbell"/>
                <a:sym typeface="Schoolbell"/>
              </a:rPr>
              <a:t>•Class Dojo point- Dojo Shop </a:t>
            </a:r>
          </a:p>
          <a:p>
            <a:pPr algn="ctr">
              <a:lnSpc>
                <a:spcPts val="5617"/>
              </a:lnSpc>
              <a:spcBef>
                <a:spcPct val="0"/>
              </a:spcBef>
            </a:pPr>
            <a:r>
              <a:rPr lang="en-US" sz="4012" dirty="0">
                <a:solidFill>
                  <a:srgbClr val="000000"/>
                </a:solidFill>
                <a:latin typeface="Schoolbell"/>
                <a:ea typeface="Schoolbell"/>
                <a:cs typeface="Schoolbell"/>
                <a:sym typeface="Schoolbell"/>
              </a:rPr>
              <a:t>•Headteacher Award</a:t>
            </a:r>
          </a:p>
          <a:p>
            <a:pPr algn="ctr">
              <a:lnSpc>
                <a:spcPts val="5617"/>
              </a:lnSpc>
              <a:spcBef>
                <a:spcPct val="0"/>
              </a:spcBef>
            </a:pPr>
            <a:endParaRPr lang="en-US" sz="4012" i="1" dirty="0">
              <a:solidFill>
                <a:srgbClr val="000000"/>
              </a:solidFill>
              <a:latin typeface="Schoolbell"/>
              <a:ea typeface="Schoolbell"/>
              <a:cs typeface="Schoolbell"/>
              <a:sym typeface="Schoolbell"/>
            </a:endParaRPr>
          </a:p>
        </p:txBody>
      </p:sp>
      <p:sp>
        <p:nvSpPr>
          <p:cNvPr id="5" name="Freeform 5"/>
          <p:cNvSpPr/>
          <p:nvPr/>
        </p:nvSpPr>
        <p:spPr>
          <a:xfrm>
            <a:off x="6232413" y="5832903"/>
            <a:ext cx="2578489" cy="2514027"/>
          </a:xfrm>
          <a:custGeom>
            <a:avLst/>
            <a:gdLst/>
            <a:ahLst/>
            <a:cxnLst/>
            <a:rect l="l" t="t" r="r" b="b"/>
            <a:pathLst>
              <a:path w="2578489" h="2514027">
                <a:moveTo>
                  <a:pt x="0" y="0"/>
                </a:moveTo>
                <a:lnTo>
                  <a:pt x="2578489" y="0"/>
                </a:lnTo>
                <a:lnTo>
                  <a:pt x="2578489" y="2514027"/>
                </a:lnTo>
                <a:lnTo>
                  <a:pt x="0" y="25140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5234671" y="2448395"/>
            <a:ext cx="2595164" cy="2400527"/>
          </a:xfrm>
          <a:custGeom>
            <a:avLst/>
            <a:gdLst/>
            <a:ahLst/>
            <a:cxnLst/>
            <a:rect l="l" t="t" r="r" b="b"/>
            <a:pathLst>
              <a:path w="2595164" h="2400527">
                <a:moveTo>
                  <a:pt x="0" y="0"/>
                </a:moveTo>
                <a:lnTo>
                  <a:pt x="2595164" y="0"/>
                </a:lnTo>
                <a:lnTo>
                  <a:pt x="2595164" y="2400526"/>
                </a:lnTo>
                <a:lnTo>
                  <a:pt x="0" y="24005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8810902" y="-536561"/>
            <a:ext cx="7315200" cy="1792224"/>
          </a:xfrm>
          <a:custGeom>
            <a:avLst/>
            <a:gdLst/>
            <a:ahLst/>
            <a:cxnLst/>
            <a:rect l="l" t="t" r="r" b="b"/>
            <a:pathLst>
              <a:path w="7315200" h="1792224">
                <a:moveTo>
                  <a:pt x="0" y="0"/>
                </a:moveTo>
                <a:lnTo>
                  <a:pt x="7315200" y="0"/>
                </a:lnTo>
                <a:lnTo>
                  <a:pt x="7315200" y="1792224"/>
                </a:lnTo>
                <a:lnTo>
                  <a:pt x="0" y="17922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flipH="1" flipV="1">
            <a:off x="-2485716" y="8587965"/>
            <a:ext cx="23920452" cy="4544886"/>
          </a:xfrm>
          <a:custGeom>
            <a:avLst/>
            <a:gdLst/>
            <a:ahLst/>
            <a:cxnLst/>
            <a:rect l="l" t="t" r="r" b="b"/>
            <a:pathLst>
              <a:path w="23920452" h="4544886">
                <a:moveTo>
                  <a:pt x="23920452" y="4544886"/>
                </a:moveTo>
                <a:lnTo>
                  <a:pt x="0" y="4544886"/>
                </a:lnTo>
                <a:lnTo>
                  <a:pt x="0" y="0"/>
                </a:lnTo>
                <a:lnTo>
                  <a:pt x="23920452" y="0"/>
                </a:lnTo>
                <a:lnTo>
                  <a:pt x="23920452" y="4544886"/>
                </a:lnTo>
                <a:close/>
              </a:path>
            </a:pathLst>
          </a:custGeom>
          <a:blipFill>
            <a:blip r:embed="rId2"/>
            <a:stretch>
              <a:fillRect/>
            </a:stretch>
          </a:blipFill>
        </p:spPr>
      </p:sp>
      <p:sp>
        <p:nvSpPr>
          <p:cNvPr id="3" name="TextBox 3"/>
          <p:cNvSpPr txBox="1"/>
          <p:nvPr/>
        </p:nvSpPr>
        <p:spPr>
          <a:xfrm>
            <a:off x="698829" y="277455"/>
            <a:ext cx="6660482" cy="8965018"/>
          </a:xfrm>
          <a:prstGeom prst="rect">
            <a:avLst/>
          </a:prstGeom>
        </p:spPr>
        <p:txBody>
          <a:bodyPr lIns="0" tIns="0" rIns="0" bIns="0" rtlCol="0" anchor="t">
            <a:spAutoFit/>
          </a:bodyPr>
          <a:lstStyle/>
          <a:p>
            <a:pPr algn="ctr">
              <a:lnSpc>
                <a:spcPts val="5172"/>
              </a:lnSpc>
            </a:pPr>
            <a:r>
              <a:rPr lang="en-US" sz="3694" u="sng" dirty="0">
                <a:solidFill>
                  <a:srgbClr val="000000"/>
                </a:solidFill>
                <a:latin typeface="Schoolbell"/>
                <a:ea typeface="Schoolbell"/>
                <a:cs typeface="Schoolbell"/>
                <a:sym typeface="Schoolbell"/>
              </a:rPr>
              <a:t>Medical Information </a:t>
            </a:r>
          </a:p>
          <a:p>
            <a:pPr algn="ctr">
              <a:lnSpc>
                <a:spcPts val="5172"/>
              </a:lnSpc>
            </a:pPr>
            <a:r>
              <a:rPr lang="en-US" sz="3694" dirty="0">
                <a:solidFill>
                  <a:srgbClr val="000000"/>
                </a:solidFill>
                <a:latin typeface="Schoolbell"/>
                <a:ea typeface="Schoolbell"/>
                <a:cs typeface="Schoolbell"/>
                <a:sym typeface="Schoolbell"/>
              </a:rPr>
              <a:t>•</a:t>
            </a:r>
            <a:r>
              <a:rPr lang="en-US" sz="3694" dirty="0" err="1">
                <a:solidFill>
                  <a:srgbClr val="000000"/>
                </a:solidFill>
                <a:latin typeface="Schoolbell"/>
                <a:ea typeface="Schoolbell"/>
                <a:cs typeface="Schoolbell"/>
                <a:sym typeface="Schoolbell"/>
              </a:rPr>
              <a:t>Mrs</a:t>
            </a:r>
            <a:r>
              <a:rPr lang="en-US" sz="3694" dirty="0">
                <a:solidFill>
                  <a:srgbClr val="000000"/>
                </a:solidFill>
                <a:latin typeface="Schoolbell"/>
                <a:ea typeface="Schoolbell"/>
                <a:cs typeface="Schoolbell"/>
                <a:sym typeface="Schoolbell"/>
              </a:rPr>
              <a:t> Evans/</a:t>
            </a:r>
            <a:r>
              <a:rPr lang="en-US" sz="3694" dirty="0" err="1">
                <a:solidFill>
                  <a:srgbClr val="000000"/>
                </a:solidFill>
                <a:latin typeface="Schoolbell"/>
                <a:ea typeface="Schoolbell"/>
                <a:cs typeface="Schoolbell"/>
                <a:sym typeface="Schoolbell"/>
              </a:rPr>
              <a:t>Mrs</a:t>
            </a:r>
            <a:r>
              <a:rPr lang="en-US" sz="3694" dirty="0">
                <a:solidFill>
                  <a:srgbClr val="000000"/>
                </a:solidFill>
                <a:latin typeface="Schoolbell"/>
                <a:ea typeface="Schoolbell"/>
                <a:cs typeface="Schoolbell"/>
                <a:sym typeface="Schoolbell"/>
              </a:rPr>
              <a:t> Chamberlain can offer advice on medical plans.</a:t>
            </a:r>
          </a:p>
          <a:p>
            <a:pPr algn="ctr">
              <a:lnSpc>
                <a:spcPts val="5172"/>
              </a:lnSpc>
            </a:pPr>
            <a:r>
              <a:rPr lang="en-US" sz="3694" dirty="0">
                <a:solidFill>
                  <a:srgbClr val="000000"/>
                </a:solidFill>
                <a:latin typeface="Schoolbell"/>
                <a:ea typeface="Schoolbell"/>
                <a:cs typeface="Schoolbell"/>
                <a:sym typeface="Schoolbell"/>
              </a:rPr>
              <a:t>•Medicines can be administered in school, this must be </a:t>
            </a:r>
            <a:r>
              <a:rPr lang="en-US" sz="3694" dirty="0" err="1">
                <a:solidFill>
                  <a:srgbClr val="000000"/>
                </a:solidFill>
                <a:latin typeface="Schoolbell"/>
                <a:ea typeface="Schoolbell"/>
                <a:cs typeface="Schoolbell"/>
                <a:sym typeface="Schoolbell"/>
              </a:rPr>
              <a:t>organised</a:t>
            </a:r>
            <a:r>
              <a:rPr lang="en-US" sz="3694" dirty="0">
                <a:solidFill>
                  <a:srgbClr val="000000"/>
                </a:solidFill>
                <a:latin typeface="Schoolbell"/>
                <a:ea typeface="Schoolbell"/>
                <a:cs typeface="Schoolbell"/>
                <a:sym typeface="Schoolbell"/>
              </a:rPr>
              <a:t> at the school office.</a:t>
            </a:r>
          </a:p>
          <a:p>
            <a:pPr algn="ctr">
              <a:lnSpc>
                <a:spcPts val="5172"/>
              </a:lnSpc>
            </a:pPr>
            <a:r>
              <a:rPr lang="en-US" sz="3694" dirty="0">
                <a:solidFill>
                  <a:srgbClr val="000000"/>
                </a:solidFill>
                <a:latin typeface="Schoolbell"/>
                <a:ea typeface="Schoolbell"/>
                <a:cs typeface="Schoolbell"/>
                <a:sym typeface="Schoolbell"/>
              </a:rPr>
              <a:t>•If a child has had First Aid in school you will receive notification. On occasions we may give a courtesy call home. We will also send home an intimate care slip home if your child has an accident &amp; has been changed in school. </a:t>
            </a:r>
          </a:p>
          <a:p>
            <a:pPr algn="ctr">
              <a:lnSpc>
                <a:spcPts val="1600"/>
              </a:lnSpc>
            </a:pPr>
            <a:endParaRPr lang="en-US" sz="3694" i="1" dirty="0">
              <a:solidFill>
                <a:srgbClr val="000000"/>
              </a:solidFill>
              <a:latin typeface="Schoolbell"/>
              <a:ea typeface="Schoolbell"/>
              <a:cs typeface="Schoolbell"/>
              <a:sym typeface="Schoolbell"/>
            </a:endParaRPr>
          </a:p>
        </p:txBody>
      </p:sp>
      <p:sp>
        <p:nvSpPr>
          <p:cNvPr id="4" name="TextBox 4"/>
          <p:cNvSpPr txBox="1"/>
          <p:nvPr/>
        </p:nvSpPr>
        <p:spPr>
          <a:xfrm>
            <a:off x="8555186" y="286980"/>
            <a:ext cx="9090674" cy="8132291"/>
          </a:xfrm>
          <a:prstGeom prst="rect">
            <a:avLst/>
          </a:prstGeom>
        </p:spPr>
        <p:txBody>
          <a:bodyPr lIns="0" tIns="0" rIns="0" bIns="0" rtlCol="0" anchor="t">
            <a:spAutoFit/>
          </a:bodyPr>
          <a:lstStyle/>
          <a:p>
            <a:pPr algn="ctr">
              <a:lnSpc>
                <a:spcPts val="5317"/>
              </a:lnSpc>
              <a:spcBef>
                <a:spcPct val="0"/>
              </a:spcBef>
            </a:pPr>
            <a:r>
              <a:rPr lang="en-US" sz="3798" u="sng" dirty="0">
                <a:solidFill>
                  <a:srgbClr val="000000"/>
                </a:solidFill>
                <a:latin typeface="Schoolbell" panose="020B0604020202020204" charset="0"/>
                <a:ea typeface="Schoolbell" panose="020B0604020202020204" charset="0"/>
                <a:cs typeface="Dreaming Outloud Sans"/>
                <a:sym typeface="Dreaming Outloud Sans"/>
              </a:rPr>
              <a:t>Food in School / Allergies Benedict's LAW</a:t>
            </a:r>
          </a:p>
          <a:p>
            <a:pPr algn="ctr">
              <a:lnSpc>
                <a:spcPts val="5317"/>
              </a:lnSpc>
              <a:spcBef>
                <a:spcPct val="0"/>
              </a:spcBef>
            </a:pPr>
            <a:r>
              <a:rPr lang="en-US" sz="3798" dirty="0">
                <a:solidFill>
                  <a:srgbClr val="000000"/>
                </a:solidFill>
                <a:latin typeface="Schoolbell" panose="020B0604020202020204" charset="0"/>
                <a:ea typeface="Schoolbell" panose="020B0604020202020204" charset="0"/>
                <a:cs typeface="Dreaming Outloud Sans"/>
                <a:sym typeface="Dreaming Outloud Sans"/>
              </a:rPr>
              <a:t>Benedict's Law is a set of statutory requirements which came into force in September 2026 that makes allergy safety a legal, whole-school responsibility across all schools in England</a:t>
            </a:r>
          </a:p>
          <a:p>
            <a:pPr marL="820077" lvl="1" indent="-410039" algn="l">
              <a:lnSpc>
                <a:spcPts val="5317"/>
              </a:lnSpc>
              <a:spcBef>
                <a:spcPct val="0"/>
              </a:spcBef>
              <a:buFont typeface="Arial"/>
              <a:buChar char="•"/>
            </a:pPr>
            <a:r>
              <a:rPr lang="en-US" sz="3798" dirty="0">
                <a:solidFill>
                  <a:srgbClr val="000000"/>
                </a:solidFill>
                <a:latin typeface="Schoolbell" panose="020B0604020202020204" charset="0"/>
                <a:ea typeface="Schoolbell" panose="020B0604020202020204" charset="0"/>
                <a:cs typeface="Dreaming Outloud Sans"/>
                <a:sym typeface="Dreaming Outloud Sans"/>
              </a:rPr>
              <a:t>No outside food can be brought in to Reception (this includes birthdays) </a:t>
            </a:r>
          </a:p>
          <a:p>
            <a:pPr marL="820077" lvl="1" indent="-410039" algn="l">
              <a:lnSpc>
                <a:spcPts val="5317"/>
              </a:lnSpc>
              <a:spcBef>
                <a:spcPct val="0"/>
              </a:spcBef>
              <a:buFont typeface="Arial"/>
              <a:buChar char="•"/>
            </a:pPr>
            <a:r>
              <a:rPr lang="en-US" sz="3798" dirty="0">
                <a:solidFill>
                  <a:srgbClr val="000000"/>
                </a:solidFill>
                <a:latin typeface="Schoolbell" panose="020B0604020202020204" charset="0"/>
                <a:ea typeface="Schoolbell" panose="020B0604020202020204" charset="0"/>
                <a:cs typeface="Dreaming Outloud Sans"/>
                <a:sym typeface="Dreaming Outloud Sans"/>
              </a:rPr>
              <a:t>Lunches &amp; snacks are provided by school. We cater to a wide range of allergens.</a:t>
            </a:r>
          </a:p>
          <a:p>
            <a:pPr marL="820077" lvl="1" indent="-410039" algn="l">
              <a:lnSpc>
                <a:spcPts val="5317"/>
              </a:lnSpc>
              <a:spcBef>
                <a:spcPct val="0"/>
              </a:spcBef>
              <a:buFont typeface="Arial"/>
              <a:buChar char="•"/>
            </a:pPr>
            <a:r>
              <a:rPr lang="en-US" sz="3798" dirty="0">
                <a:solidFill>
                  <a:srgbClr val="000000"/>
                </a:solidFill>
                <a:latin typeface="Schoolbell" panose="020B0604020202020204" charset="0"/>
                <a:ea typeface="Schoolbell" panose="020B0604020202020204" charset="0"/>
                <a:cs typeface="Dreaming Outloud Sans"/>
                <a:sym typeface="Dreaming Outloud Sans"/>
              </a:rPr>
              <a:t>Snack will be served in the afternoons &amp; supervised by a member of the team.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flipH="1" flipV="1">
            <a:off x="-2485716" y="8587965"/>
            <a:ext cx="23920452" cy="4544886"/>
          </a:xfrm>
          <a:custGeom>
            <a:avLst/>
            <a:gdLst/>
            <a:ahLst/>
            <a:cxnLst/>
            <a:rect l="l" t="t" r="r" b="b"/>
            <a:pathLst>
              <a:path w="23920452" h="4544886">
                <a:moveTo>
                  <a:pt x="23920452" y="4544886"/>
                </a:moveTo>
                <a:lnTo>
                  <a:pt x="0" y="4544886"/>
                </a:lnTo>
                <a:lnTo>
                  <a:pt x="0" y="0"/>
                </a:lnTo>
                <a:lnTo>
                  <a:pt x="23920452" y="0"/>
                </a:lnTo>
                <a:lnTo>
                  <a:pt x="23920452" y="4544886"/>
                </a:lnTo>
                <a:close/>
              </a:path>
            </a:pathLst>
          </a:custGeom>
          <a:blipFill>
            <a:blip r:embed="rId2"/>
            <a:stretch>
              <a:fillRect/>
            </a:stretch>
          </a:blipFill>
        </p:spPr>
      </p:sp>
      <p:graphicFrame>
        <p:nvGraphicFramePr>
          <p:cNvPr id="3" name="Table 3"/>
          <p:cNvGraphicFramePr>
            <a:graphicFrameLocks noGrp="1"/>
          </p:cNvGraphicFramePr>
          <p:nvPr/>
        </p:nvGraphicFramePr>
        <p:xfrm>
          <a:off x="353879" y="1876996"/>
          <a:ext cx="17580243" cy="5848350"/>
        </p:xfrm>
        <a:graphic>
          <a:graphicData uri="http://schemas.openxmlformats.org/drawingml/2006/table">
            <a:tbl>
              <a:tblPr/>
              <a:tblGrid>
                <a:gridCol w="3646453">
                  <a:extLst>
                    <a:ext uri="{9D8B030D-6E8A-4147-A177-3AD203B41FA5}">
                      <a16:colId xmlns:a16="http://schemas.microsoft.com/office/drawing/2014/main" val="20000"/>
                    </a:ext>
                  </a:extLst>
                </a:gridCol>
                <a:gridCol w="13933790">
                  <a:extLst>
                    <a:ext uri="{9D8B030D-6E8A-4147-A177-3AD203B41FA5}">
                      <a16:colId xmlns:a16="http://schemas.microsoft.com/office/drawing/2014/main" val="20001"/>
                    </a:ext>
                  </a:extLst>
                </a:gridCol>
              </a:tblGrid>
              <a:tr h="1169670">
                <a:tc>
                  <a:txBody>
                    <a:bodyPr/>
                    <a:lstStyle/>
                    <a:p>
                      <a:pPr algn="ctr">
                        <a:lnSpc>
                          <a:spcPts val="5179"/>
                        </a:lnSpc>
                        <a:defRPr/>
                      </a:pPr>
                      <a:r>
                        <a:rPr lang="en-US" sz="3699">
                          <a:solidFill>
                            <a:srgbClr val="000000"/>
                          </a:solidFill>
                          <a:latin typeface="Schoolbell"/>
                          <a:ea typeface="Schoolbell"/>
                          <a:cs typeface="Schoolbell"/>
                          <a:sym typeface="Schoolbell"/>
                        </a:rPr>
                        <a:t>Monday</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5179"/>
                        </a:lnSpc>
                        <a:defRPr/>
                      </a:pPr>
                      <a:r>
                        <a:rPr lang="en-US" sz="3699">
                          <a:solidFill>
                            <a:srgbClr val="000000"/>
                          </a:solidFill>
                          <a:latin typeface="Schoolbell"/>
                          <a:ea typeface="Schoolbell"/>
                          <a:cs typeface="Schoolbell"/>
                          <a:sym typeface="Schoolbell"/>
                        </a:rPr>
                        <a:t>crackers &amp; cheese</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69670">
                <a:tc>
                  <a:txBody>
                    <a:bodyPr/>
                    <a:lstStyle/>
                    <a:p>
                      <a:pPr algn="ctr">
                        <a:lnSpc>
                          <a:spcPts val="5179"/>
                        </a:lnSpc>
                        <a:defRPr/>
                      </a:pPr>
                      <a:r>
                        <a:rPr lang="en-US" sz="3699">
                          <a:solidFill>
                            <a:srgbClr val="000000"/>
                          </a:solidFill>
                          <a:latin typeface="Schoolbell"/>
                          <a:ea typeface="Schoolbell"/>
                          <a:cs typeface="Schoolbell"/>
                          <a:sym typeface="Schoolbell"/>
                        </a:rPr>
                        <a:t>Tuesday</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5179"/>
                        </a:lnSpc>
                        <a:defRPr/>
                      </a:pPr>
                      <a:r>
                        <a:rPr lang="en-US" sz="3699">
                          <a:solidFill>
                            <a:srgbClr val="000000"/>
                          </a:solidFill>
                          <a:latin typeface="Schoolbell"/>
                          <a:ea typeface="Schoolbell"/>
                          <a:cs typeface="Schoolbell"/>
                          <a:sym typeface="Schoolbell"/>
                        </a:rPr>
                        <a:t>Yoghurt/fruit</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69670">
                <a:tc>
                  <a:txBody>
                    <a:bodyPr/>
                    <a:lstStyle/>
                    <a:p>
                      <a:pPr algn="ctr">
                        <a:lnSpc>
                          <a:spcPts val="5179"/>
                        </a:lnSpc>
                        <a:defRPr/>
                      </a:pPr>
                      <a:r>
                        <a:rPr lang="en-US" sz="3699">
                          <a:solidFill>
                            <a:srgbClr val="000000"/>
                          </a:solidFill>
                          <a:latin typeface="Schoolbell"/>
                          <a:ea typeface="Schoolbell"/>
                          <a:cs typeface="Schoolbell"/>
                          <a:sym typeface="Schoolbell"/>
                        </a:rPr>
                        <a:t>Wednesday</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5179"/>
                        </a:lnSpc>
                        <a:defRPr/>
                      </a:pPr>
                      <a:r>
                        <a:rPr lang="en-US" sz="3699">
                          <a:solidFill>
                            <a:srgbClr val="000000"/>
                          </a:solidFill>
                          <a:latin typeface="Schoolbell"/>
                          <a:ea typeface="Schoolbell"/>
                          <a:cs typeface="Schoolbell"/>
                          <a:sym typeface="Schoolbell"/>
                        </a:rPr>
                        <a:t>humus &amp; breadsticks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69670">
                <a:tc>
                  <a:txBody>
                    <a:bodyPr/>
                    <a:lstStyle/>
                    <a:p>
                      <a:pPr algn="ctr">
                        <a:lnSpc>
                          <a:spcPts val="5179"/>
                        </a:lnSpc>
                        <a:defRPr/>
                      </a:pPr>
                      <a:r>
                        <a:rPr lang="en-US" sz="3699">
                          <a:solidFill>
                            <a:srgbClr val="000000"/>
                          </a:solidFill>
                          <a:latin typeface="Schoolbell"/>
                          <a:ea typeface="Schoolbell"/>
                          <a:cs typeface="Schoolbell"/>
                          <a:sym typeface="Schoolbell"/>
                        </a:rPr>
                        <a:t>Thursday </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5179"/>
                        </a:lnSpc>
                        <a:defRPr/>
                      </a:pPr>
                      <a:r>
                        <a:rPr lang="en-US" sz="3699">
                          <a:solidFill>
                            <a:srgbClr val="000000"/>
                          </a:solidFill>
                          <a:latin typeface="Schoolbell"/>
                          <a:ea typeface="Schoolbell"/>
                          <a:cs typeface="Schoolbell"/>
                          <a:sym typeface="Schoolbell"/>
                        </a:rPr>
                        <a:t>wraps with ham &amp; cheese</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169670">
                <a:tc>
                  <a:txBody>
                    <a:bodyPr/>
                    <a:lstStyle/>
                    <a:p>
                      <a:pPr algn="ctr">
                        <a:lnSpc>
                          <a:spcPts val="5179"/>
                        </a:lnSpc>
                        <a:defRPr/>
                      </a:pPr>
                      <a:r>
                        <a:rPr lang="en-US" sz="3699">
                          <a:solidFill>
                            <a:srgbClr val="000000"/>
                          </a:solidFill>
                          <a:latin typeface="Schoolbell"/>
                          <a:ea typeface="Schoolbell"/>
                          <a:cs typeface="Schoolbell"/>
                          <a:sym typeface="Schoolbell"/>
                        </a:rPr>
                        <a:t>Friday</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5179"/>
                        </a:lnSpc>
                        <a:defRPr/>
                      </a:pPr>
                      <a:r>
                        <a:rPr lang="en-US" sz="3699">
                          <a:solidFill>
                            <a:srgbClr val="000000"/>
                          </a:solidFill>
                          <a:latin typeface="Schoolbell"/>
                          <a:ea typeface="Schoolbell"/>
                          <a:cs typeface="Schoolbell"/>
                          <a:sym typeface="Schoolbell"/>
                        </a:rPr>
                        <a:t>cereal &amp; milk</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TextBox 4"/>
          <p:cNvSpPr txBox="1"/>
          <p:nvPr/>
        </p:nvSpPr>
        <p:spPr>
          <a:xfrm>
            <a:off x="2848744" y="144782"/>
            <a:ext cx="12590512" cy="1284678"/>
          </a:xfrm>
          <a:prstGeom prst="rect">
            <a:avLst/>
          </a:prstGeom>
        </p:spPr>
        <p:txBody>
          <a:bodyPr lIns="0" tIns="0" rIns="0" bIns="0" rtlCol="0" anchor="t">
            <a:spAutoFit/>
          </a:bodyPr>
          <a:lstStyle/>
          <a:p>
            <a:pPr algn="ctr">
              <a:lnSpc>
                <a:spcPts val="10327"/>
              </a:lnSpc>
            </a:pPr>
            <a:r>
              <a:rPr lang="en-US" sz="7376" i="1">
                <a:solidFill>
                  <a:srgbClr val="000000"/>
                </a:solidFill>
                <a:latin typeface="Schoolbell"/>
                <a:ea typeface="Schoolbell"/>
                <a:cs typeface="Schoolbell"/>
                <a:sym typeface="Schoolbell"/>
              </a:rPr>
              <a:t>Autumn 1 Snack Menu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9F9E0"/>
        </a:solidFill>
        <a:effectLst/>
      </p:bgPr>
    </p:bg>
    <p:spTree>
      <p:nvGrpSpPr>
        <p:cNvPr id="1" name=""/>
        <p:cNvGrpSpPr/>
        <p:nvPr/>
      </p:nvGrpSpPr>
      <p:grpSpPr>
        <a:xfrm>
          <a:off x="0" y="0"/>
          <a:ext cx="0" cy="0"/>
          <a:chOff x="0" y="0"/>
          <a:chExt cx="0" cy="0"/>
        </a:xfrm>
      </p:grpSpPr>
      <p:sp>
        <p:nvSpPr>
          <p:cNvPr id="2" name="Freeform 2"/>
          <p:cNvSpPr/>
          <p:nvPr/>
        </p:nvSpPr>
        <p:spPr>
          <a:xfrm>
            <a:off x="-4464883" y="8014557"/>
            <a:ext cx="23920452" cy="4544886"/>
          </a:xfrm>
          <a:custGeom>
            <a:avLst/>
            <a:gdLst/>
            <a:ahLst/>
            <a:cxnLst/>
            <a:rect l="l" t="t" r="r" b="b"/>
            <a:pathLst>
              <a:path w="23920452" h="4544886">
                <a:moveTo>
                  <a:pt x="0" y="0"/>
                </a:moveTo>
                <a:lnTo>
                  <a:pt x="23920452" y="0"/>
                </a:lnTo>
                <a:lnTo>
                  <a:pt x="23920452" y="4544886"/>
                </a:lnTo>
                <a:lnTo>
                  <a:pt x="0" y="4544886"/>
                </a:lnTo>
                <a:lnTo>
                  <a:pt x="0" y="0"/>
                </a:lnTo>
                <a:close/>
              </a:path>
            </a:pathLst>
          </a:custGeom>
          <a:blipFill>
            <a:blip r:embed="rId2"/>
            <a:stretch>
              <a:fillRect/>
            </a:stretch>
          </a:blipFill>
        </p:spPr>
      </p:sp>
      <p:sp>
        <p:nvSpPr>
          <p:cNvPr id="3" name="Freeform 3"/>
          <p:cNvSpPr/>
          <p:nvPr/>
        </p:nvSpPr>
        <p:spPr>
          <a:xfrm rot="-5400000" flipH="1" flipV="1">
            <a:off x="11340269" y="1427566"/>
            <a:ext cx="16230600" cy="6776276"/>
          </a:xfrm>
          <a:custGeom>
            <a:avLst/>
            <a:gdLst/>
            <a:ahLst/>
            <a:cxnLst/>
            <a:rect l="l" t="t" r="r" b="b"/>
            <a:pathLst>
              <a:path w="16230600" h="6776276">
                <a:moveTo>
                  <a:pt x="16230600" y="6776276"/>
                </a:moveTo>
                <a:lnTo>
                  <a:pt x="0" y="6776276"/>
                </a:lnTo>
                <a:lnTo>
                  <a:pt x="0" y="0"/>
                </a:lnTo>
                <a:lnTo>
                  <a:pt x="16230600" y="0"/>
                </a:lnTo>
                <a:lnTo>
                  <a:pt x="16230600" y="6776276"/>
                </a:lnTo>
                <a:close/>
              </a:path>
            </a:pathLst>
          </a:custGeom>
          <a:blipFill>
            <a:blip r:embed="rId3"/>
            <a:stretch>
              <a:fillRect/>
            </a:stretch>
          </a:blipFill>
        </p:spPr>
      </p:sp>
      <p:sp>
        <p:nvSpPr>
          <p:cNvPr id="4" name="Freeform 4"/>
          <p:cNvSpPr/>
          <p:nvPr/>
        </p:nvSpPr>
        <p:spPr>
          <a:xfrm flipH="1" flipV="1">
            <a:off x="17259300" y="-576741"/>
            <a:ext cx="1344262" cy="11440524"/>
          </a:xfrm>
          <a:custGeom>
            <a:avLst/>
            <a:gdLst/>
            <a:ahLst/>
            <a:cxnLst/>
            <a:rect l="l" t="t" r="r" b="b"/>
            <a:pathLst>
              <a:path w="1344262" h="11440524">
                <a:moveTo>
                  <a:pt x="1344262" y="11440524"/>
                </a:moveTo>
                <a:lnTo>
                  <a:pt x="0" y="11440524"/>
                </a:lnTo>
                <a:lnTo>
                  <a:pt x="0" y="0"/>
                </a:lnTo>
                <a:lnTo>
                  <a:pt x="1344262" y="0"/>
                </a:lnTo>
                <a:lnTo>
                  <a:pt x="1344262" y="11440524"/>
                </a:lnTo>
                <a:close/>
              </a:path>
            </a:pathLst>
          </a:custGeom>
          <a:blipFill>
            <a:blip r:embed="rId4"/>
            <a:stretch>
              <a:fillRect/>
            </a:stretch>
          </a:blipFill>
        </p:spPr>
      </p:sp>
      <p:sp>
        <p:nvSpPr>
          <p:cNvPr id="5" name="Freeform 5"/>
          <p:cNvSpPr/>
          <p:nvPr/>
        </p:nvSpPr>
        <p:spPr>
          <a:xfrm rot="515896">
            <a:off x="1916900" y="2692748"/>
            <a:ext cx="1526431" cy="1858668"/>
          </a:xfrm>
          <a:custGeom>
            <a:avLst/>
            <a:gdLst/>
            <a:ahLst/>
            <a:cxnLst/>
            <a:rect l="l" t="t" r="r" b="b"/>
            <a:pathLst>
              <a:path w="1526431" h="1858668">
                <a:moveTo>
                  <a:pt x="0" y="0"/>
                </a:moveTo>
                <a:lnTo>
                  <a:pt x="1526431" y="0"/>
                </a:lnTo>
                <a:lnTo>
                  <a:pt x="1526431" y="1858668"/>
                </a:lnTo>
                <a:lnTo>
                  <a:pt x="0" y="18586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3443331" y="3075906"/>
            <a:ext cx="1363567" cy="1739798"/>
          </a:xfrm>
          <a:custGeom>
            <a:avLst/>
            <a:gdLst/>
            <a:ahLst/>
            <a:cxnLst/>
            <a:rect l="l" t="t" r="r" b="b"/>
            <a:pathLst>
              <a:path w="1363567" h="1739798">
                <a:moveTo>
                  <a:pt x="0" y="0"/>
                </a:moveTo>
                <a:lnTo>
                  <a:pt x="1363567" y="0"/>
                </a:lnTo>
                <a:lnTo>
                  <a:pt x="1363567" y="1739798"/>
                </a:lnTo>
                <a:lnTo>
                  <a:pt x="0" y="1739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475819">
            <a:off x="4806898" y="2825567"/>
            <a:ext cx="1371333" cy="1593029"/>
          </a:xfrm>
          <a:custGeom>
            <a:avLst/>
            <a:gdLst/>
            <a:ahLst/>
            <a:cxnLst/>
            <a:rect l="l" t="t" r="r" b="b"/>
            <a:pathLst>
              <a:path w="1371333" h="1593029">
                <a:moveTo>
                  <a:pt x="0" y="0"/>
                </a:moveTo>
                <a:lnTo>
                  <a:pt x="1371333" y="0"/>
                </a:lnTo>
                <a:lnTo>
                  <a:pt x="1371333" y="1593029"/>
                </a:lnTo>
                <a:lnTo>
                  <a:pt x="0" y="159302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a:off x="6307245" y="2949730"/>
            <a:ext cx="1227292" cy="1601686"/>
          </a:xfrm>
          <a:custGeom>
            <a:avLst/>
            <a:gdLst/>
            <a:ahLst/>
            <a:cxnLst/>
            <a:rect l="l" t="t" r="r" b="b"/>
            <a:pathLst>
              <a:path w="1227292" h="1601686">
                <a:moveTo>
                  <a:pt x="0" y="0"/>
                </a:moveTo>
                <a:lnTo>
                  <a:pt x="1227292" y="0"/>
                </a:lnTo>
                <a:lnTo>
                  <a:pt x="1227292" y="1601686"/>
                </a:lnTo>
                <a:lnTo>
                  <a:pt x="0" y="160168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rot="-436865">
            <a:off x="7667887" y="2578803"/>
            <a:ext cx="1079525" cy="1575949"/>
          </a:xfrm>
          <a:custGeom>
            <a:avLst/>
            <a:gdLst/>
            <a:ahLst/>
            <a:cxnLst/>
            <a:rect l="l" t="t" r="r" b="b"/>
            <a:pathLst>
              <a:path w="1079525" h="1575949">
                <a:moveTo>
                  <a:pt x="0" y="0"/>
                </a:moveTo>
                <a:lnTo>
                  <a:pt x="1079525" y="0"/>
                </a:lnTo>
                <a:lnTo>
                  <a:pt x="1079525" y="1575949"/>
                </a:lnTo>
                <a:lnTo>
                  <a:pt x="0" y="157594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0" name="Freeform 10"/>
          <p:cNvSpPr/>
          <p:nvPr/>
        </p:nvSpPr>
        <p:spPr>
          <a:xfrm rot="516206">
            <a:off x="9411849" y="2692748"/>
            <a:ext cx="1186521" cy="1725849"/>
          </a:xfrm>
          <a:custGeom>
            <a:avLst/>
            <a:gdLst/>
            <a:ahLst/>
            <a:cxnLst/>
            <a:rect l="l" t="t" r="r" b="b"/>
            <a:pathLst>
              <a:path w="1186521" h="1725849">
                <a:moveTo>
                  <a:pt x="0" y="0"/>
                </a:moveTo>
                <a:lnTo>
                  <a:pt x="1186521" y="0"/>
                </a:lnTo>
                <a:lnTo>
                  <a:pt x="1186521" y="1725848"/>
                </a:lnTo>
                <a:lnTo>
                  <a:pt x="0" y="172584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1" name="Freeform 11"/>
          <p:cNvSpPr/>
          <p:nvPr/>
        </p:nvSpPr>
        <p:spPr>
          <a:xfrm>
            <a:off x="10598370" y="2898194"/>
            <a:ext cx="1186938" cy="1704759"/>
          </a:xfrm>
          <a:custGeom>
            <a:avLst/>
            <a:gdLst/>
            <a:ahLst/>
            <a:cxnLst/>
            <a:rect l="l" t="t" r="r" b="b"/>
            <a:pathLst>
              <a:path w="1186938" h="1704759">
                <a:moveTo>
                  <a:pt x="0" y="0"/>
                </a:moveTo>
                <a:lnTo>
                  <a:pt x="1186938" y="0"/>
                </a:lnTo>
                <a:lnTo>
                  <a:pt x="1186938" y="1704758"/>
                </a:lnTo>
                <a:lnTo>
                  <a:pt x="0" y="1704758"/>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2" name="Freeform 12"/>
          <p:cNvSpPr/>
          <p:nvPr/>
        </p:nvSpPr>
        <p:spPr>
          <a:xfrm rot="-444254">
            <a:off x="11918658" y="2692748"/>
            <a:ext cx="1015408" cy="1538497"/>
          </a:xfrm>
          <a:custGeom>
            <a:avLst/>
            <a:gdLst/>
            <a:ahLst/>
            <a:cxnLst/>
            <a:rect l="l" t="t" r="r" b="b"/>
            <a:pathLst>
              <a:path w="1015408" h="1538497">
                <a:moveTo>
                  <a:pt x="0" y="0"/>
                </a:moveTo>
                <a:lnTo>
                  <a:pt x="1015408" y="0"/>
                </a:lnTo>
                <a:lnTo>
                  <a:pt x="1015408" y="1538497"/>
                </a:lnTo>
                <a:lnTo>
                  <a:pt x="0" y="1538497"/>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3" name="Freeform 13"/>
          <p:cNvSpPr/>
          <p:nvPr/>
        </p:nvSpPr>
        <p:spPr>
          <a:xfrm>
            <a:off x="13083526" y="2692748"/>
            <a:ext cx="766597" cy="1694138"/>
          </a:xfrm>
          <a:custGeom>
            <a:avLst/>
            <a:gdLst/>
            <a:ahLst/>
            <a:cxnLst/>
            <a:rect l="l" t="t" r="r" b="b"/>
            <a:pathLst>
              <a:path w="766597" h="1694138">
                <a:moveTo>
                  <a:pt x="0" y="0"/>
                </a:moveTo>
                <a:lnTo>
                  <a:pt x="766597" y="0"/>
                </a:lnTo>
                <a:lnTo>
                  <a:pt x="766597" y="1694138"/>
                </a:lnTo>
                <a:lnTo>
                  <a:pt x="0" y="1694138"/>
                </a:lnTo>
                <a:lnTo>
                  <a:pt x="0" y="0"/>
                </a:lnTo>
                <a:close/>
              </a:path>
            </a:pathLst>
          </a:custGeom>
          <a:blipFill>
            <a:blip r:embed="rId21"/>
            <a:stretch>
              <a:fillRect/>
            </a:stretch>
          </a:blipFill>
        </p:spPr>
      </p:sp>
      <p:sp>
        <p:nvSpPr>
          <p:cNvPr id="14" name="Freeform 14"/>
          <p:cNvSpPr/>
          <p:nvPr/>
        </p:nvSpPr>
        <p:spPr>
          <a:xfrm>
            <a:off x="-3939893" y="-5860702"/>
            <a:ext cx="8065008" cy="8229600"/>
          </a:xfrm>
          <a:custGeom>
            <a:avLst/>
            <a:gdLst/>
            <a:ahLst/>
            <a:cxnLst/>
            <a:rect l="l" t="t" r="r" b="b"/>
            <a:pathLst>
              <a:path w="8065008" h="8229600">
                <a:moveTo>
                  <a:pt x="0" y="0"/>
                </a:moveTo>
                <a:lnTo>
                  <a:pt x="8065008" y="0"/>
                </a:lnTo>
                <a:lnTo>
                  <a:pt x="8065008" y="8229600"/>
                </a:lnTo>
                <a:lnTo>
                  <a:pt x="0" y="8229600"/>
                </a:lnTo>
                <a:lnTo>
                  <a:pt x="0" y="0"/>
                </a:lnTo>
                <a:close/>
              </a:path>
            </a:pathLst>
          </a:custGeom>
          <a:blipFill>
            <a:blip r:embed="rId22"/>
            <a:stretch>
              <a:fillRect/>
            </a:stretch>
          </a:blipFill>
        </p:spPr>
      </p:sp>
      <p:sp>
        <p:nvSpPr>
          <p:cNvPr id="15" name="Freeform 15"/>
          <p:cNvSpPr/>
          <p:nvPr/>
        </p:nvSpPr>
        <p:spPr>
          <a:xfrm>
            <a:off x="14478413" y="4418596"/>
            <a:ext cx="2445455" cy="1729604"/>
          </a:xfrm>
          <a:custGeom>
            <a:avLst/>
            <a:gdLst/>
            <a:ahLst/>
            <a:cxnLst/>
            <a:rect l="l" t="t" r="r" b="b"/>
            <a:pathLst>
              <a:path w="2445455" h="1729604">
                <a:moveTo>
                  <a:pt x="0" y="0"/>
                </a:moveTo>
                <a:lnTo>
                  <a:pt x="2445456" y="0"/>
                </a:lnTo>
                <a:lnTo>
                  <a:pt x="2445456" y="1729604"/>
                </a:lnTo>
                <a:lnTo>
                  <a:pt x="0" y="1729604"/>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6" name="Freeform 16"/>
          <p:cNvSpPr/>
          <p:nvPr/>
        </p:nvSpPr>
        <p:spPr>
          <a:xfrm>
            <a:off x="1028700" y="372594"/>
            <a:ext cx="2445455" cy="1729604"/>
          </a:xfrm>
          <a:custGeom>
            <a:avLst/>
            <a:gdLst/>
            <a:ahLst/>
            <a:cxnLst/>
            <a:rect l="l" t="t" r="r" b="b"/>
            <a:pathLst>
              <a:path w="2445455" h="1729604">
                <a:moveTo>
                  <a:pt x="0" y="0"/>
                </a:moveTo>
                <a:lnTo>
                  <a:pt x="2445455" y="0"/>
                </a:lnTo>
                <a:lnTo>
                  <a:pt x="2445455" y="1729604"/>
                </a:lnTo>
                <a:lnTo>
                  <a:pt x="0" y="1729604"/>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7" name="Freeform 17"/>
          <p:cNvSpPr/>
          <p:nvPr/>
        </p:nvSpPr>
        <p:spPr>
          <a:xfrm>
            <a:off x="12071937" y="1028700"/>
            <a:ext cx="1011589" cy="1004232"/>
          </a:xfrm>
          <a:custGeom>
            <a:avLst/>
            <a:gdLst/>
            <a:ahLst/>
            <a:cxnLst/>
            <a:rect l="l" t="t" r="r" b="b"/>
            <a:pathLst>
              <a:path w="1011589" h="1004232">
                <a:moveTo>
                  <a:pt x="0" y="0"/>
                </a:moveTo>
                <a:lnTo>
                  <a:pt x="1011589" y="0"/>
                </a:lnTo>
                <a:lnTo>
                  <a:pt x="1011589" y="1004232"/>
                </a:lnTo>
                <a:lnTo>
                  <a:pt x="0" y="1004232"/>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
        <p:nvSpPr>
          <p:cNvPr id="18" name="Freeform 18"/>
          <p:cNvSpPr/>
          <p:nvPr/>
        </p:nvSpPr>
        <p:spPr>
          <a:xfrm>
            <a:off x="2226149" y="7209885"/>
            <a:ext cx="2434365" cy="1673626"/>
          </a:xfrm>
          <a:custGeom>
            <a:avLst/>
            <a:gdLst/>
            <a:ahLst/>
            <a:cxnLst/>
            <a:rect l="l" t="t" r="r" b="b"/>
            <a:pathLst>
              <a:path w="2434365" h="1673626">
                <a:moveTo>
                  <a:pt x="0" y="0"/>
                </a:moveTo>
                <a:lnTo>
                  <a:pt x="2434364" y="0"/>
                </a:lnTo>
                <a:lnTo>
                  <a:pt x="2434364" y="1673625"/>
                </a:lnTo>
                <a:lnTo>
                  <a:pt x="0" y="1673625"/>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sp>
      <p:sp>
        <p:nvSpPr>
          <p:cNvPr id="19" name="Freeform 19"/>
          <p:cNvSpPr/>
          <p:nvPr/>
        </p:nvSpPr>
        <p:spPr>
          <a:xfrm>
            <a:off x="15363460" y="1028700"/>
            <a:ext cx="1407942" cy="1397703"/>
          </a:xfrm>
          <a:custGeom>
            <a:avLst/>
            <a:gdLst/>
            <a:ahLst/>
            <a:cxnLst/>
            <a:rect l="l" t="t" r="r" b="b"/>
            <a:pathLst>
              <a:path w="1407942" h="1397703">
                <a:moveTo>
                  <a:pt x="0" y="0"/>
                </a:moveTo>
                <a:lnTo>
                  <a:pt x="1407942" y="0"/>
                </a:lnTo>
                <a:lnTo>
                  <a:pt x="1407942" y="1397703"/>
                </a:lnTo>
                <a:lnTo>
                  <a:pt x="0" y="1397703"/>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
        <p:nvSpPr>
          <p:cNvPr id="20" name="Freeform 20"/>
          <p:cNvSpPr/>
          <p:nvPr/>
        </p:nvSpPr>
        <p:spPr>
          <a:xfrm>
            <a:off x="1487306" y="5856516"/>
            <a:ext cx="859189" cy="852940"/>
          </a:xfrm>
          <a:custGeom>
            <a:avLst/>
            <a:gdLst/>
            <a:ahLst/>
            <a:cxnLst/>
            <a:rect l="l" t="t" r="r" b="b"/>
            <a:pathLst>
              <a:path w="859189" h="852940">
                <a:moveTo>
                  <a:pt x="0" y="0"/>
                </a:moveTo>
                <a:lnTo>
                  <a:pt x="859189" y="0"/>
                </a:lnTo>
                <a:lnTo>
                  <a:pt x="859189" y="852940"/>
                </a:lnTo>
                <a:lnTo>
                  <a:pt x="0" y="852940"/>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
        <p:nvSpPr>
          <p:cNvPr id="21" name="TextBox 21"/>
          <p:cNvSpPr txBox="1"/>
          <p:nvPr/>
        </p:nvSpPr>
        <p:spPr>
          <a:xfrm>
            <a:off x="2534051" y="5057775"/>
            <a:ext cx="11347197" cy="713835"/>
          </a:xfrm>
          <a:prstGeom prst="rect">
            <a:avLst/>
          </a:prstGeom>
        </p:spPr>
        <p:txBody>
          <a:bodyPr lIns="0" tIns="0" rIns="0" bIns="0" rtlCol="0" anchor="t">
            <a:spAutoFit/>
          </a:bodyPr>
          <a:lstStyle/>
          <a:p>
            <a:pPr algn="ctr">
              <a:lnSpc>
                <a:spcPts val="5804"/>
              </a:lnSpc>
              <a:spcBef>
                <a:spcPct val="0"/>
              </a:spcBef>
            </a:pPr>
            <a:r>
              <a:rPr lang="en-US" sz="4146">
                <a:solidFill>
                  <a:srgbClr val="000000"/>
                </a:solidFill>
                <a:latin typeface="Schoolbell"/>
                <a:ea typeface="Schoolbell"/>
                <a:cs typeface="Schoolbell"/>
                <a:sym typeface="Schoolbell"/>
              </a:rPr>
              <a:t>Let's work together to make this an amazing year!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2273</Words>
  <Application>Microsoft Office PowerPoint</Application>
  <PresentationFormat>Custom</PresentationFormat>
  <Paragraphs>167</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Schoolbell</vt:lpstr>
      <vt:lpstr>Arial</vt:lpstr>
      <vt:lpstr>Playpen Sans</vt:lpstr>
      <vt:lpstr>Calibri</vt:lpstr>
      <vt:lpstr>Bobby Jones Soft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 Presentation in Brown Illustrative Style</dc:title>
  <dc:creator>Sian McDonald</dc:creator>
  <cp:lastModifiedBy>Sian McDonald</cp:lastModifiedBy>
  <cp:revision>2</cp:revision>
  <dcterms:created xsi:type="dcterms:W3CDTF">2006-08-16T00:00:00Z</dcterms:created>
  <dcterms:modified xsi:type="dcterms:W3CDTF">2026-09-15T19:06:13Z</dcterms:modified>
  <dc:identifier>DAHUuwiYpRw</dc:identifier>
</cp:coreProperties>
</file>