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28"/>
  </p:notesMasterIdLst>
  <p:sldIdLst>
    <p:sldId id="256" r:id="rId4"/>
    <p:sldId id="257" r:id="rId5"/>
    <p:sldId id="258" r:id="rId6"/>
    <p:sldId id="259" r:id="rId7"/>
    <p:sldId id="275" r:id="rId8"/>
    <p:sldId id="260" r:id="rId9"/>
    <p:sldId id="261" r:id="rId10"/>
    <p:sldId id="282" r:id="rId11"/>
    <p:sldId id="263" r:id="rId12"/>
    <p:sldId id="262" r:id="rId13"/>
    <p:sldId id="264" r:id="rId14"/>
    <p:sldId id="285" r:id="rId15"/>
    <p:sldId id="288" r:id="rId16"/>
    <p:sldId id="266" r:id="rId17"/>
    <p:sldId id="267" r:id="rId18"/>
    <p:sldId id="276" r:id="rId19"/>
    <p:sldId id="270" r:id="rId20"/>
    <p:sldId id="281" r:id="rId21"/>
    <p:sldId id="269" r:id="rId22"/>
    <p:sldId id="272" r:id="rId23"/>
    <p:sldId id="284" r:id="rId24"/>
    <p:sldId id="273" r:id="rId25"/>
    <p:sldId id="283" r:id="rId26"/>
    <p:sldId id="2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94660"/>
  </p:normalViewPr>
  <p:slideViewPr>
    <p:cSldViewPr snapToGrid="0">
      <p:cViewPr varScale="1">
        <p:scale>
          <a:sx n="99" d="100"/>
          <a:sy n="99" d="100"/>
        </p:scale>
        <p:origin x="96" y="1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5698A6-8072-4369-8FA2-FECF5EA88C95}"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636B78-A689-4DC9-B38D-CD4BF133DB09}" type="slidenum">
              <a:rPr lang="en-GB" smtClean="0"/>
              <a:t>‹#›</a:t>
            </a:fld>
            <a:endParaRPr lang="en-GB"/>
          </a:p>
        </p:txBody>
      </p:sp>
    </p:spTree>
    <p:extLst>
      <p:ext uri="{BB962C8B-B14F-4D97-AF65-F5344CB8AC3E}">
        <p14:creationId xmlns:p14="http://schemas.microsoft.com/office/powerpoint/2010/main" val="3115430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7:notes"/>
          <p:cNvSpPr>
            <a:spLocks noGrp="1" noRot="1" noChangeAspect="1"/>
          </p:cNvSpPr>
          <p:nvPr>
            <p:ph type="sldImg" idx="2"/>
          </p:nvPr>
        </p:nvSpPr>
        <p:spPr>
          <a:xfrm>
            <a:off x="131763" y="763588"/>
            <a:ext cx="6791325"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4C14-3DE6-429A-B6B1-E321865560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14D89CE-87A4-4098-BC79-E44DC0AA86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2FE5BE-5B50-445B-BFC7-E4F2F64965F6}"/>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58D98F4A-C342-4D33-B69F-B7B2E6A9BA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C5CF14-4FDE-4DEF-BD46-E31C54D78515}"/>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180444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AA9FA-8C8A-4BAD-9168-DAFA9F9FC6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5853A1-FF1A-422C-86F1-1063370438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AF69A7-3430-45FB-A630-0FF0CCFDA530}"/>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A2E3C57E-823E-4C67-A022-069C1C2F61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727221-10C6-4E1A-BDCB-3579C5AAF463}"/>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1248963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89D1A-0585-44E6-8DDD-7AC05099C8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9D82AC-3EDF-4443-80E6-B93943CE08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FD4303-A216-4424-9499-20787235ACA4}"/>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D78BE431-D186-4029-B937-4ED4FF762D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45650D-745F-49CE-953C-027166F412E9}"/>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701148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7420F-C3EC-4706-A2AB-01009CC2FB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A2FA7DB-1D60-4706-9CD7-2AAF308B04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68D31D2-AD10-4CE4-B3EC-8A55371D8B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5C5AC81-61EB-46B7-AFDB-1416B7B92760}"/>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6" name="Footer Placeholder 5">
            <a:extLst>
              <a:ext uri="{FF2B5EF4-FFF2-40B4-BE49-F238E27FC236}">
                <a16:creationId xmlns:a16="http://schemas.microsoft.com/office/drawing/2014/main" id="{656DE979-3056-4F9A-AA14-F7E2A52CFD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007ED9-F737-4FC6-B82F-8BE3602EBED2}"/>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2713847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FDA30-802E-4294-80CE-A208CB87BCF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7B25D6-C40E-4355-B784-FEF1D62D9C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366793-58B2-46EA-82A3-5694BBF6AF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E1B77B0-DAA8-4A49-93F2-404DB0C254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1FF399-749D-4FED-A2E5-7E5F83C28C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DA7223-7C94-4097-AD03-9EB1480A7CB9}"/>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8" name="Footer Placeholder 7">
            <a:extLst>
              <a:ext uri="{FF2B5EF4-FFF2-40B4-BE49-F238E27FC236}">
                <a16:creationId xmlns:a16="http://schemas.microsoft.com/office/drawing/2014/main" id="{260FC965-352D-40CE-A37B-9440264068A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4701BD7-6339-4F98-99D8-09B287028EB6}"/>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421025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E1CE-D1B6-4C62-8F21-2566C1EC7B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E3A2949-502F-43BB-ADBB-70F055C2304A}"/>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4" name="Footer Placeholder 3">
            <a:extLst>
              <a:ext uri="{FF2B5EF4-FFF2-40B4-BE49-F238E27FC236}">
                <a16:creationId xmlns:a16="http://schemas.microsoft.com/office/drawing/2014/main" id="{9ACB179B-0126-4ECD-B16C-FCFA31D181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D1CE013-230E-454E-8B54-8F7D638F3E8D}"/>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295276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378C8F-7BF9-44A5-8F82-8A7C850DC2C1}"/>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3" name="Footer Placeholder 2">
            <a:extLst>
              <a:ext uri="{FF2B5EF4-FFF2-40B4-BE49-F238E27FC236}">
                <a16:creationId xmlns:a16="http://schemas.microsoft.com/office/drawing/2014/main" id="{FFEC42F8-DEDB-4CC5-8ACE-0932B996C45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79A03E8-1F85-4F5C-ABBE-AC22E3191EC6}"/>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331738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FCB4-D7BF-4442-A727-1EA829AD7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87D7D3-49C5-490F-A0F2-794B62BAD2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1C7D1C0-C665-4DAD-9C66-E6D4D373A9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CC05A3-B94D-49A7-A581-31FA607B2D7F}"/>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6" name="Footer Placeholder 5">
            <a:extLst>
              <a:ext uri="{FF2B5EF4-FFF2-40B4-BE49-F238E27FC236}">
                <a16:creationId xmlns:a16="http://schemas.microsoft.com/office/drawing/2014/main" id="{CA70FE3C-F815-4428-987E-3CAE9364C1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3B8196-AC77-4D53-B288-36FE7D0BF8AC}"/>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1430385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D3E2B-80A5-4A9A-B080-FFF4FFC84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54353D6-9A85-41A9-9043-D2C9A2D395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1B4C1AE-91A3-49E2-A995-DF7E107571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97A98-FA2A-4556-AD94-A3C6007628C5}"/>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6" name="Footer Placeholder 5">
            <a:extLst>
              <a:ext uri="{FF2B5EF4-FFF2-40B4-BE49-F238E27FC236}">
                <a16:creationId xmlns:a16="http://schemas.microsoft.com/office/drawing/2014/main" id="{9CAEA252-D457-415A-B3FF-BEB61B3E99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A55D0E-93D9-498C-A7A4-5A4816E5FD52}"/>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2047880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9EFC-6686-45D5-AE48-6960420692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58E2D95-2BE5-4BB4-AFF3-412DAFAF68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12D90E-3136-4E90-92E7-F507FA4F2C84}"/>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E772842A-A67F-4D99-9D2B-7D3B2AFCC2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0F535A-C099-4EA2-BF2D-55AB03B79937}"/>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1185475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50E6EA-C742-419B-BDD4-5F74140F91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61C6A4-8B60-41D3-BFD1-62D68454EA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4D814A-36B1-41E4-AB26-DB73595E57C5}"/>
              </a:ext>
            </a:extLst>
          </p:cNvPr>
          <p:cNvSpPr>
            <a:spLocks noGrp="1"/>
          </p:cNvSpPr>
          <p:nvPr>
            <p:ph type="dt" sz="half" idx="10"/>
          </p:nvPr>
        </p:nvSpPr>
        <p:spPr/>
        <p:txBody>
          <a:body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2A48484D-001C-4300-B30C-2395AEE472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3C560EE-CFFB-4367-9DC8-5386DBAED023}"/>
              </a:ext>
            </a:extLst>
          </p:cNvPr>
          <p:cNvSpPr>
            <a:spLocks noGrp="1"/>
          </p:cNvSpPr>
          <p:nvPr>
            <p:ph type="sldNum" sz="quarter" idx="12"/>
          </p:nvPr>
        </p:nvSpPr>
        <p:spPr/>
        <p:txBody>
          <a:bodyPr/>
          <a:lstStyle/>
          <a:p>
            <a:fld id="{34AB0D4E-F96C-4509-83D0-412EB63E6B23}" type="slidenum">
              <a:rPr lang="en-GB" smtClean="0"/>
              <a:t>‹#›</a:t>
            </a:fld>
            <a:endParaRPr lang="en-GB"/>
          </a:p>
        </p:txBody>
      </p:sp>
    </p:spTree>
    <p:extLst>
      <p:ext uri="{BB962C8B-B14F-4D97-AF65-F5344CB8AC3E}">
        <p14:creationId xmlns:p14="http://schemas.microsoft.com/office/powerpoint/2010/main" val="246015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g37cc3e4ffbc_0_4"/>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1" name="Google Shape;11;g37cc3e4ffbc_0_4"/>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2" name="Google Shape;12;g37cc3e4ffbc_0_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79824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g37cc3e4ffbc_0_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g37cc3e4ffbc_0_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5402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g37cc3e4ffbc_0_1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8" name="Google Shape;18;g37cc3e4ffbc_0_11"/>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19" name="Google Shape;19;g37cc3e4ffbc_0_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66846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g37cc3e4ffbc_0_1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37cc3e4ffbc_0_1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3" name="Google Shape;23;g37cc3e4ffbc_0_1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4" name="Google Shape;24;g37cc3e4ffbc_0_1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89185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g37cc3e4ffbc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7" name="Google Shape;27;g37cc3e4ffbc_0_2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8770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g37cc3e4ffbc_0_23"/>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0" name="Google Shape;30;g37cc3e4ffbc_0_23"/>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g37cc3e4ffbc_0_2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4092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g37cc3e4ffbc_0_27"/>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34" name="Google Shape;34;g37cc3e4ffbc_0_2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9429426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g37cc3e4ffbc_0_30"/>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37" name="Google Shape;37;g37cc3e4ffbc_0_30"/>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38" name="Google Shape;38;g37cc3e4ffbc_0_30"/>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39" name="Google Shape;39;g37cc3e4ffbc_0_30"/>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0" name="Google Shape;40;g37cc3e4ffbc_0_3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999236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g37cc3e4ffbc_0_36"/>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43" name="Google Shape;43;g37cc3e4ffbc_0_3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95525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g37cc3e4ffbc_0_39"/>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6" name="Google Shape;46;g37cc3e4ffbc_0_39"/>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47" name="Google Shape;47;g37cc3e4ffbc_0_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95263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g37cc3e4ffbc_0_4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83632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g37cc3e4ffbc_0_45"/>
          <p:cNvSpPr txBox="1">
            <a:spLocks noGrp="1"/>
          </p:cNvSpPr>
          <p:nvPr>
            <p:ph type="title"/>
          </p:nvPr>
        </p:nvSpPr>
        <p:spPr>
          <a:xfrm>
            <a:off x="1066800" y="642594"/>
            <a:ext cx="1005840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g37cc3e4ffbc_0_45"/>
          <p:cNvSpPr txBox="1">
            <a:spLocks noGrp="1"/>
          </p:cNvSpPr>
          <p:nvPr>
            <p:ph type="body" idx="1"/>
          </p:nvPr>
        </p:nvSpPr>
        <p:spPr>
          <a:xfrm>
            <a:off x="1066800" y="2103120"/>
            <a:ext cx="10058400" cy="3931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9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100000"/>
              </a:lnSpc>
              <a:spcBef>
                <a:spcPts val="500"/>
              </a:spcBef>
              <a:spcAft>
                <a:spcPts val="0"/>
              </a:spcAft>
              <a:buSzPts val="1800"/>
              <a:buChar char="◦"/>
              <a:defRPr/>
            </a:lvl6pPr>
            <a:lvl7pPr marL="3200400" lvl="6" indent="-342900" algn="l">
              <a:lnSpc>
                <a:spcPct val="100000"/>
              </a:lnSpc>
              <a:spcBef>
                <a:spcPts val="500"/>
              </a:spcBef>
              <a:spcAft>
                <a:spcPts val="0"/>
              </a:spcAft>
              <a:buSzPts val="1800"/>
              <a:buChar char="◦"/>
              <a:defRPr/>
            </a:lvl7pPr>
            <a:lvl8pPr marL="3657600" lvl="7" indent="-342900" algn="l">
              <a:lnSpc>
                <a:spcPct val="100000"/>
              </a:lnSpc>
              <a:spcBef>
                <a:spcPts val="500"/>
              </a:spcBef>
              <a:spcAft>
                <a:spcPts val="0"/>
              </a:spcAft>
              <a:buSzPts val="1800"/>
              <a:buChar char="◦"/>
              <a:defRPr/>
            </a:lvl8pPr>
            <a:lvl9pPr marL="4114800" lvl="8" indent="-342900" algn="l">
              <a:lnSpc>
                <a:spcPct val="100000"/>
              </a:lnSpc>
              <a:spcBef>
                <a:spcPts val="500"/>
              </a:spcBef>
              <a:spcAft>
                <a:spcPts val="0"/>
              </a:spcAft>
              <a:buSzPts val="1800"/>
              <a:buChar char="◦"/>
              <a:defRPr/>
            </a:lvl9pPr>
          </a:lstStyle>
          <a:p>
            <a:endParaRPr/>
          </a:p>
        </p:txBody>
      </p:sp>
      <p:sp>
        <p:nvSpPr>
          <p:cNvPr id="53" name="Google Shape;53;g37cc3e4ffbc_0_45"/>
          <p:cNvSpPr txBox="1">
            <a:spLocks noGrp="1"/>
          </p:cNvSpPr>
          <p:nvPr>
            <p:ph type="dt" idx="10"/>
          </p:nvPr>
        </p:nvSpPr>
        <p:spPr>
          <a:xfrm>
            <a:off x="274320" y="6307672"/>
            <a:ext cx="2743200" cy="274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g37cc3e4ffbc_0_45"/>
          <p:cNvSpPr txBox="1">
            <a:spLocks noGrp="1"/>
          </p:cNvSpPr>
          <p:nvPr>
            <p:ph type="ftr" idx="11"/>
          </p:nvPr>
        </p:nvSpPr>
        <p:spPr>
          <a:xfrm>
            <a:off x="3489960" y="6307672"/>
            <a:ext cx="5212200" cy="2742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37cc3e4ffbc_0_45"/>
          <p:cNvSpPr txBox="1">
            <a:spLocks noGrp="1"/>
          </p:cNvSpPr>
          <p:nvPr>
            <p:ph type="sldNum" idx="12"/>
          </p:nvPr>
        </p:nvSpPr>
        <p:spPr>
          <a:xfrm>
            <a:off x="10469880" y="6307672"/>
            <a:ext cx="1463100" cy="274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3F3F3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030466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a:endParaRPr/>
          </a:p>
        </p:txBody>
      </p:sp>
      <p:sp>
        <p:nvSpPr>
          <p:cNvPr id="14" name="Google Shape;14;p1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38688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0" name="Google Shape;20;p1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0031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26" name="Google Shape;26;p1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65988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2" name="Google Shape;32;p20"/>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3" name="Google Shape;33;p2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17950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39" name="Google Shape;39;p21"/>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0" name="Google Shape;40;p21"/>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41" name="Google Shape;41;p21"/>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2" name="Google Shape;42;p2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3571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56364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14450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57" name="Google Shape;57;p24"/>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58" name="Google Shape;58;p2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94420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2389717" y="612775"/>
            <a:ext cx="7315200" cy="4114800"/>
          </a:xfrm>
          <a:prstGeom prst="rect">
            <a:avLst/>
          </a:prstGeom>
          <a:noFill/>
          <a:ln>
            <a:noFill/>
          </a:ln>
        </p:spPr>
      </p:sp>
      <p:sp>
        <p:nvSpPr>
          <p:cNvPr id="64" name="Google Shape;64;p25"/>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65" name="Google Shape;65;p2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7965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833019" y="-1623219"/>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1" name="Google Shape;71;p2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54978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7" name="Google Shape;77;p2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28001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50D51A-FD21-4628-92F9-DBA034D7C2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F66BD0-F0D0-4249-9746-F57D18B9F2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0340B4-D2C0-48CC-A930-C94AA19F8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0A8772-4160-4BE0-9844-AB481C10C4E4}" type="datetimeFigureOut">
              <a:rPr lang="en-GB" smtClean="0"/>
              <a:t>17/09/2026</a:t>
            </a:fld>
            <a:endParaRPr lang="en-GB"/>
          </a:p>
        </p:txBody>
      </p:sp>
      <p:sp>
        <p:nvSpPr>
          <p:cNvPr id="5" name="Footer Placeholder 4">
            <a:extLst>
              <a:ext uri="{FF2B5EF4-FFF2-40B4-BE49-F238E27FC236}">
                <a16:creationId xmlns:a16="http://schemas.microsoft.com/office/drawing/2014/main" id="{A313BE4B-0904-433E-9076-A2DA1CC5F5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1F21DE-0F4A-4321-A5D6-52D0D5EC6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B0D4E-F96C-4509-83D0-412EB63E6B23}" type="slidenum">
              <a:rPr lang="en-GB" smtClean="0"/>
              <a:t>‹#›</a:t>
            </a:fld>
            <a:endParaRPr lang="en-GB"/>
          </a:p>
        </p:txBody>
      </p:sp>
    </p:spTree>
    <p:extLst>
      <p:ext uri="{BB962C8B-B14F-4D97-AF65-F5344CB8AC3E}">
        <p14:creationId xmlns:p14="http://schemas.microsoft.com/office/powerpoint/2010/main" val="3066380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7cc3e4ffbc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37cc3e4ffbc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8" name="Google Shape;8;g37cc3e4ffbc_0_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475290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53197112"/>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D3F3717-4494-4AD3-AC78-CA39D8B9C454}"/>
              </a:ext>
            </a:extLst>
          </p:cNvPr>
          <p:cNvSpPr txBox="1"/>
          <p:nvPr/>
        </p:nvSpPr>
        <p:spPr>
          <a:xfrm>
            <a:off x="3816723" y="1039668"/>
            <a:ext cx="4558554" cy="1219437"/>
          </a:xfrm>
          <a:prstGeom prst="rect">
            <a:avLst/>
          </a:prstGeom>
          <a:noFill/>
        </p:spPr>
        <p:txBody>
          <a:bodyPr wrap="square" rtlCol="0">
            <a:prstTxWarp prst="textArchUp">
              <a:avLst>
                <a:gd name="adj" fmla="val 11561935"/>
              </a:avLst>
            </a:prstTxWarp>
            <a:spAutoFit/>
          </a:bodyPr>
          <a:lstStyle/>
          <a:p>
            <a:r>
              <a:rPr lang="en-GB" sz="102800" dirty="0">
                <a:latin typeface="Letter-join Print Plus 1" panose="02000805000000020003" pitchFamily="50" charset="0"/>
              </a:rPr>
              <a:t>Welcome to Year 1 </a:t>
            </a:r>
          </a:p>
        </p:txBody>
      </p:sp>
      <p:pic>
        <p:nvPicPr>
          <p:cNvPr id="6" name="Picture 2" descr="St Matthew's Catholic Primary School">
            <a:extLst>
              <a:ext uri="{FF2B5EF4-FFF2-40B4-BE49-F238E27FC236}">
                <a16:creationId xmlns:a16="http://schemas.microsoft.com/office/drawing/2014/main" id="{FD65F083-14B7-4532-81A9-00CD54EE3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3283" y="1396579"/>
            <a:ext cx="1545434" cy="15490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9FA062F-4F11-4A46-972E-6A6D5B6312EC}"/>
              </a:ext>
            </a:extLst>
          </p:cNvPr>
          <p:cNvSpPr/>
          <p:nvPr/>
        </p:nvSpPr>
        <p:spPr>
          <a:xfrm>
            <a:off x="3393140" y="3017317"/>
            <a:ext cx="5405717" cy="28727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5393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Welcome to Key Stage One!</a:t>
            </a:r>
          </a:p>
        </p:txBody>
      </p:sp>
      <p:sp>
        <p:nvSpPr>
          <p:cNvPr id="7" name="Text Placeholder 2">
            <a:extLst>
              <a:ext uri="{FF2B5EF4-FFF2-40B4-BE49-F238E27FC236}">
                <a16:creationId xmlns:a16="http://schemas.microsoft.com/office/drawing/2014/main" id="{7C41E22F-5AB3-4BAB-AF3F-580716BA98FB}"/>
              </a:ext>
            </a:extLst>
          </p:cNvPr>
          <p:cNvSpPr txBox="1">
            <a:spLocks/>
          </p:cNvSpPr>
          <p:nvPr/>
        </p:nvSpPr>
        <p:spPr>
          <a:xfrm>
            <a:off x="1981199" y="1365251"/>
            <a:ext cx="8229600"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dirty="0">
                <a:latin typeface="Letter-join Print Plus 1" panose="02000805000000020003" pitchFamily="50" charset="0"/>
              </a:rPr>
              <a:t>Now that the children have finished in Reception, they are now called Year 1 and they are part of Key Stage 1.</a:t>
            </a:r>
          </a:p>
          <a:p>
            <a:endParaRPr lang="en-GB" dirty="0">
              <a:latin typeface="Letter-join Print Plus 1" panose="02000805000000020003" pitchFamily="50" charset="0"/>
            </a:endParaRPr>
          </a:p>
          <a:p>
            <a:r>
              <a:rPr lang="en-GB" dirty="0">
                <a:latin typeface="Letter-join Print Plus 1" panose="02000805000000020003" pitchFamily="50" charset="0"/>
              </a:rPr>
              <a:t>Key Stage 1 consists of both Year 1 and Year 2.</a:t>
            </a:r>
          </a:p>
          <a:p>
            <a:endParaRPr lang="en-GB" dirty="0">
              <a:latin typeface="Letter-join Print Plus 1" panose="02000805000000020003" pitchFamily="50" charset="0"/>
            </a:endParaRPr>
          </a:p>
          <a:p>
            <a:r>
              <a:rPr lang="en-GB" dirty="0">
                <a:latin typeface="Letter-join Print Plus 1" panose="02000805000000020003" pitchFamily="50" charset="0"/>
              </a:rPr>
              <a:t>In Year 1 the classes are: </a:t>
            </a:r>
          </a:p>
          <a:p>
            <a:r>
              <a:rPr lang="en-GB" dirty="0">
                <a:latin typeface="Letter-join Print Plus 1" panose="02000805000000020003" pitchFamily="50" charset="0"/>
              </a:rPr>
              <a:t>1 Oak </a:t>
            </a:r>
          </a:p>
          <a:p>
            <a:r>
              <a:rPr lang="en-GB" dirty="0">
                <a:latin typeface="Letter-join Print Plus 1" panose="02000805000000020003" pitchFamily="50" charset="0"/>
              </a:rPr>
              <a:t>1 Birch  </a:t>
            </a:r>
          </a:p>
          <a:p>
            <a:endParaRPr lang="en-GB" dirty="0">
              <a:latin typeface="Letter-join Print Plus 1" panose="02000805000000020003" pitchFamily="50" charset="0"/>
            </a:endParaRPr>
          </a:p>
        </p:txBody>
      </p:sp>
      <p:pic>
        <p:nvPicPr>
          <p:cNvPr id="3" name="Picture 2">
            <a:extLst>
              <a:ext uri="{FF2B5EF4-FFF2-40B4-BE49-F238E27FC236}">
                <a16:creationId xmlns:a16="http://schemas.microsoft.com/office/drawing/2014/main" id="{261442C3-E2D4-44DC-B5FA-952FE647F2B4}"/>
              </a:ext>
            </a:extLst>
          </p:cNvPr>
          <p:cNvPicPr>
            <a:picLocks noChangeAspect="1"/>
          </p:cNvPicPr>
          <p:nvPr/>
        </p:nvPicPr>
        <p:blipFill rotWithShape="1">
          <a:blip r:embed="rId2"/>
          <a:srcRect r="13695" b="12778"/>
          <a:stretch/>
        </p:blipFill>
        <p:spPr>
          <a:xfrm>
            <a:off x="8648477" y="3929061"/>
            <a:ext cx="2762474" cy="2343151"/>
          </a:xfrm>
          <a:prstGeom prst="rect">
            <a:avLst/>
          </a:prstGeom>
        </p:spPr>
      </p:pic>
      <p:pic>
        <p:nvPicPr>
          <p:cNvPr id="8" name="Picture 2" descr="St Matthew's Catholic Primary School">
            <a:extLst>
              <a:ext uri="{FF2B5EF4-FFF2-40B4-BE49-F238E27FC236}">
                <a16:creationId xmlns:a16="http://schemas.microsoft.com/office/drawing/2014/main" id="{2BDF1004-95C9-44C8-A37A-910505E54F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t Matthew's Catholic Primary School">
            <a:extLst>
              <a:ext uri="{FF2B5EF4-FFF2-40B4-BE49-F238E27FC236}">
                <a16:creationId xmlns:a16="http://schemas.microsoft.com/office/drawing/2014/main" id="{B9768BF3-DC0C-49A8-BA24-E3E124916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78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Staff </a:t>
            </a:r>
          </a:p>
        </p:txBody>
      </p:sp>
      <p:sp>
        <p:nvSpPr>
          <p:cNvPr id="2" name="TextBox 1">
            <a:extLst>
              <a:ext uri="{FF2B5EF4-FFF2-40B4-BE49-F238E27FC236}">
                <a16:creationId xmlns:a16="http://schemas.microsoft.com/office/drawing/2014/main" id="{4CBC2FEE-C704-44B8-B0F6-ECA7CFD8B95C}"/>
              </a:ext>
            </a:extLst>
          </p:cNvPr>
          <p:cNvSpPr txBox="1"/>
          <p:nvPr/>
        </p:nvSpPr>
        <p:spPr>
          <a:xfrm>
            <a:off x="1116104" y="1365251"/>
            <a:ext cx="9493623" cy="3416320"/>
          </a:xfrm>
          <a:prstGeom prst="rect">
            <a:avLst/>
          </a:prstGeom>
          <a:noFill/>
        </p:spPr>
        <p:txBody>
          <a:bodyPr wrap="square" rtlCol="0">
            <a:spAutoFit/>
          </a:bodyPr>
          <a:lstStyle/>
          <a:p>
            <a:r>
              <a:rPr lang="en-GB" sz="2400" dirty="0">
                <a:latin typeface="Letter-join Print Plus 1" panose="02000805000000020003" pitchFamily="50" charset="0"/>
              </a:rPr>
              <a:t>Teachers – Miss Gill and Ms Duffield </a:t>
            </a:r>
          </a:p>
          <a:p>
            <a:r>
              <a:rPr lang="en-GB" sz="2400" dirty="0">
                <a:latin typeface="Letter-join Print Plus 1" panose="02000805000000020003" pitchFamily="50" charset="0"/>
              </a:rPr>
              <a:t>LSA – Mr Barlow (1 Oak) and Ms McGuire (1 Birch)</a:t>
            </a:r>
          </a:p>
          <a:p>
            <a:r>
              <a:rPr lang="en-GB" sz="2400" dirty="0">
                <a:latin typeface="Letter-join Print Plus 1" panose="02000805000000020003" pitchFamily="50" charset="0"/>
              </a:rPr>
              <a:t>Headteacher – Mrs Sime </a:t>
            </a:r>
          </a:p>
          <a:p>
            <a:r>
              <a:rPr lang="en-GB" sz="2400" dirty="0">
                <a:latin typeface="Letter-join Print Plus 1" panose="02000805000000020003" pitchFamily="50" charset="0"/>
              </a:rPr>
              <a:t>Deputy Headteachers – Mr Edwards and Mrs Evans </a:t>
            </a:r>
          </a:p>
          <a:p>
            <a:r>
              <a:rPr lang="en-GB" sz="2400" dirty="0">
                <a:latin typeface="Letter-join Print Plus 1" panose="02000805000000020003" pitchFamily="50" charset="0"/>
              </a:rPr>
              <a:t>Family and Pastoral Support – Mrs Black </a:t>
            </a:r>
          </a:p>
          <a:p>
            <a:r>
              <a:rPr lang="en-GB" sz="2400" dirty="0">
                <a:latin typeface="Letter-join Print Plus 1" panose="02000805000000020003" pitchFamily="50" charset="0"/>
              </a:rPr>
              <a:t>SENDCO - Mrs Roberts-</a:t>
            </a:r>
            <a:r>
              <a:rPr lang="en-GB" sz="2400" dirty="0" err="1">
                <a:latin typeface="Letter-join Print Plus 1" panose="02000805000000020003" pitchFamily="50" charset="0"/>
              </a:rPr>
              <a:t>Mosaid</a:t>
            </a:r>
            <a:r>
              <a:rPr lang="en-GB" sz="2400" dirty="0">
                <a:latin typeface="Letter-join Print Plus 1" panose="02000805000000020003" pitchFamily="50" charset="0"/>
              </a:rPr>
              <a:t> </a:t>
            </a:r>
          </a:p>
          <a:p>
            <a:r>
              <a:rPr lang="en-GB" sz="2400" dirty="0">
                <a:latin typeface="Letter-join Print Plus 1" panose="02000805000000020003" pitchFamily="50" charset="0"/>
              </a:rPr>
              <a:t>Office Staff – Mrs </a:t>
            </a:r>
            <a:r>
              <a:rPr lang="en-GB" sz="2400" dirty="0" err="1">
                <a:latin typeface="Letter-join Print Plus 1" panose="02000805000000020003" pitchFamily="50" charset="0"/>
              </a:rPr>
              <a:t>Tippey</a:t>
            </a:r>
            <a:r>
              <a:rPr lang="en-GB" sz="2400" dirty="0">
                <a:latin typeface="Letter-join Print Plus 1" panose="02000805000000020003" pitchFamily="50" charset="0"/>
              </a:rPr>
              <a:t> and Miss Joshi </a:t>
            </a:r>
          </a:p>
          <a:p>
            <a:r>
              <a:rPr lang="en-GB" sz="2400" dirty="0">
                <a:latin typeface="Letter-join Print Plus 1" panose="02000805000000020003" pitchFamily="50" charset="0"/>
              </a:rPr>
              <a:t> </a:t>
            </a:r>
          </a:p>
          <a:p>
            <a:r>
              <a:rPr lang="en-GB" sz="2400" dirty="0">
                <a:latin typeface="Letter-join Print Plus 1" panose="02000805000000020003" pitchFamily="50" charset="0"/>
              </a:rPr>
              <a:t>  </a:t>
            </a:r>
          </a:p>
        </p:txBody>
      </p:sp>
      <p:pic>
        <p:nvPicPr>
          <p:cNvPr id="8" name="Picture 2" descr="St Matthew's Catholic Primary School">
            <a:extLst>
              <a:ext uri="{FF2B5EF4-FFF2-40B4-BE49-F238E27FC236}">
                <a16:creationId xmlns:a16="http://schemas.microsoft.com/office/drawing/2014/main" id="{D2FBBBA5-6B00-4B51-98FF-B47B80B1B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t Matthew's Catholic Primary School">
            <a:extLst>
              <a:ext uri="{FF2B5EF4-FFF2-40B4-BE49-F238E27FC236}">
                <a16:creationId xmlns:a16="http://schemas.microsoft.com/office/drawing/2014/main" id="{41A9FFC0-46AB-420D-9589-9417F53D9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99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School Times  </a:t>
            </a:r>
          </a:p>
        </p:txBody>
      </p:sp>
      <p:sp>
        <p:nvSpPr>
          <p:cNvPr id="7" name="Google Shape;97;p3">
            <a:extLst>
              <a:ext uri="{FF2B5EF4-FFF2-40B4-BE49-F238E27FC236}">
                <a16:creationId xmlns:a16="http://schemas.microsoft.com/office/drawing/2014/main" id="{421D8D1D-197B-42E3-AD5F-C0850B69DCC0}"/>
              </a:ext>
            </a:extLst>
          </p:cNvPr>
          <p:cNvSpPr txBox="1">
            <a:spLocks/>
          </p:cNvSpPr>
          <p:nvPr/>
        </p:nvSpPr>
        <p:spPr>
          <a:xfrm>
            <a:off x="770964" y="1519518"/>
            <a:ext cx="5325035" cy="5069160"/>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00000"/>
              </a:lnSpc>
              <a:spcBef>
                <a:spcPts val="0"/>
              </a:spcBef>
              <a:buClr>
                <a:schemeClr val="lt1"/>
              </a:buClr>
              <a:buSzPts val="3200"/>
              <a:buFont typeface="Arial" panose="020B0604020202020204" pitchFamily="34" charset="0"/>
              <a:buChar char="•"/>
            </a:pPr>
            <a:r>
              <a:rPr lang="en-GB" sz="2000" b="1" dirty="0">
                <a:latin typeface="Letter-join Print Plus 1" panose="02000805000000020003" pitchFamily="50" charset="0"/>
              </a:rPr>
              <a:t>8:45</a:t>
            </a:r>
            <a:r>
              <a:rPr lang="en-GB" sz="2000" dirty="0">
                <a:latin typeface="Letter-join Print Plus 1" panose="02000805000000020003" pitchFamily="50" charset="0"/>
              </a:rPr>
              <a:t> – Year 1 will enter school</a:t>
            </a:r>
          </a:p>
          <a:p>
            <a:pPr marL="342900" indent="-342900" algn="l">
              <a:lnSpc>
                <a:spcPct val="100000"/>
              </a:lnSpc>
              <a:spcBef>
                <a:spcPts val="592"/>
              </a:spcBef>
              <a:buClr>
                <a:schemeClr val="lt1"/>
              </a:buClr>
              <a:buSzPts val="3200"/>
              <a:buFont typeface="Arial" panose="020B0604020202020204" pitchFamily="34" charset="0"/>
              <a:buChar char="•"/>
            </a:pPr>
            <a:r>
              <a:rPr lang="en-GB" sz="2000" b="1" dirty="0">
                <a:latin typeface="Letter-join Print Plus 1" panose="02000805000000020003" pitchFamily="50" charset="0"/>
              </a:rPr>
              <a:t>8:45-8:55</a:t>
            </a:r>
            <a:r>
              <a:rPr lang="en-GB" sz="2000" dirty="0">
                <a:latin typeface="Letter-join Print Plus 1" panose="02000805000000020003" pitchFamily="50" charset="0"/>
              </a:rPr>
              <a:t> – Registration</a:t>
            </a:r>
          </a:p>
          <a:p>
            <a:pPr marL="342900" indent="-342900" algn="l">
              <a:lnSpc>
                <a:spcPct val="100000"/>
              </a:lnSpc>
              <a:spcBef>
                <a:spcPts val="592"/>
              </a:spcBef>
              <a:buClr>
                <a:schemeClr val="lt1"/>
              </a:buClr>
              <a:buSzPts val="3200"/>
              <a:buFont typeface="Arial" panose="020B0604020202020204" pitchFamily="34" charset="0"/>
              <a:buChar char="•"/>
            </a:pPr>
            <a:r>
              <a:rPr lang="en-GB" sz="2000" b="1" dirty="0">
                <a:latin typeface="Letter-join Print Plus 1" panose="02000805000000020003" pitchFamily="50" charset="0"/>
              </a:rPr>
              <a:t>10:15-10:30</a:t>
            </a:r>
            <a:r>
              <a:rPr lang="en-GB" sz="2000" dirty="0">
                <a:latin typeface="Letter-join Print Plus 1" panose="02000805000000020003" pitchFamily="50" charset="0"/>
              </a:rPr>
              <a:t> – Playtime</a:t>
            </a:r>
          </a:p>
          <a:p>
            <a:pPr marL="342900" indent="-342900" algn="l">
              <a:lnSpc>
                <a:spcPct val="100000"/>
              </a:lnSpc>
              <a:spcBef>
                <a:spcPts val="592"/>
              </a:spcBef>
              <a:buClr>
                <a:schemeClr val="lt1"/>
              </a:buClr>
              <a:buSzPts val="3200"/>
              <a:buFont typeface="Arial" panose="020B0604020202020204" pitchFamily="34" charset="0"/>
              <a:buChar char="•"/>
            </a:pPr>
            <a:r>
              <a:rPr lang="en-GB" sz="2000" b="1" dirty="0">
                <a:latin typeface="Letter-join Print Plus 1" panose="02000805000000020003" pitchFamily="50" charset="0"/>
              </a:rPr>
              <a:t>11:30-12:30</a:t>
            </a:r>
            <a:r>
              <a:rPr lang="en-GB" sz="2000" dirty="0">
                <a:latin typeface="Letter-join Print Plus 1" panose="02000805000000020003" pitchFamily="50" charset="0"/>
              </a:rPr>
              <a:t>– Lunch time </a:t>
            </a:r>
          </a:p>
          <a:p>
            <a:pPr marL="342900" indent="-342900" algn="l">
              <a:lnSpc>
                <a:spcPct val="100000"/>
              </a:lnSpc>
              <a:spcBef>
                <a:spcPts val="592"/>
              </a:spcBef>
              <a:buClr>
                <a:schemeClr val="lt1"/>
              </a:buClr>
              <a:buSzPts val="3200"/>
              <a:buFont typeface="Arial" panose="020B0604020202020204" pitchFamily="34" charset="0"/>
              <a:buChar char="•"/>
            </a:pPr>
            <a:r>
              <a:rPr lang="en-GB" sz="2000" b="1" dirty="0">
                <a:latin typeface="Letter-join Print Plus 1" panose="02000805000000020003" pitchFamily="50" charset="0"/>
              </a:rPr>
              <a:t>3:15</a:t>
            </a:r>
            <a:r>
              <a:rPr lang="en-GB" sz="2000" dirty="0">
                <a:latin typeface="Letter-join Print Plus 1" panose="02000805000000020003" pitchFamily="50" charset="0"/>
              </a:rPr>
              <a:t> – Year 1 will leave via the classroom.</a:t>
            </a:r>
          </a:p>
          <a:p>
            <a:pPr marL="342900" indent="-154940" algn="l">
              <a:lnSpc>
                <a:spcPct val="100000"/>
              </a:lnSpc>
              <a:spcBef>
                <a:spcPts val="592"/>
              </a:spcBef>
              <a:buClr>
                <a:schemeClr val="lt1"/>
              </a:buClr>
              <a:buSzPts val="3200"/>
            </a:pPr>
            <a:endParaRPr lang="en-GB" sz="2000" dirty="0">
              <a:latin typeface="Letter-join Print Plus 1" panose="02000805000000020003" pitchFamily="50" charset="0"/>
            </a:endParaRPr>
          </a:p>
        </p:txBody>
      </p:sp>
      <p:pic>
        <p:nvPicPr>
          <p:cNvPr id="8" name="Picture 7">
            <a:extLst>
              <a:ext uri="{FF2B5EF4-FFF2-40B4-BE49-F238E27FC236}">
                <a16:creationId xmlns:a16="http://schemas.microsoft.com/office/drawing/2014/main" id="{EF1A0635-5EB7-4D94-A661-80503AB33241}"/>
              </a:ext>
            </a:extLst>
          </p:cNvPr>
          <p:cNvPicPr>
            <a:picLocks noChangeAspect="1"/>
          </p:cNvPicPr>
          <p:nvPr/>
        </p:nvPicPr>
        <p:blipFill>
          <a:blip r:embed="rId2"/>
          <a:stretch>
            <a:fillRect/>
          </a:stretch>
        </p:blipFill>
        <p:spPr>
          <a:xfrm>
            <a:off x="7001435" y="3309861"/>
            <a:ext cx="4352843" cy="2962351"/>
          </a:xfrm>
          <a:prstGeom prst="rect">
            <a:avLst/>
          </a:prstGeom>
        </p:spPr>
      </p:pic>
      <p:pic>
        <p:nvPicPr>
          <p:cNvPr id="9" name="Picture 2" descr="St Matthew's Catholic Primary School">
            <a:extLst>
              <a:ext uri="{FF2B5EF4-FFF2-40B4-BE49-F238E27FC236}">
                <a16:creationId xmlns:a16="http://schemas.microsoft.com/office/drawing/2014/main" id="{3456BE27-FC8F-4D25-A95A-C4D1EA16F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t Matthew's Catholic Primary School">
            <a:extLst>
              <a:ext uri="{FF2B5EF4-FFF2-40B4-BE49-F238E27FC236}">
                <a16:creationId xmlns:a16="http://schemas.microsoft.com/office/drawing/2014/main" id="{CE3A8496-1FD7-420A-AA88-B9F3613C79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66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2272784" y="383238"/>
            <a:ext cx="6319656"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dirty="0">
                <a:latin typeface="Century Gothic"/>
                <a:ea typeface="Century Gothic"/>
                <a:cs typeface="Century Gothic"/>
                <a:sym typeface="Century Gothic"/>
              </a:rPr>
              <a:t>Attendance Matters</a:t>
            </a:r>
            <a:endParaRPr b="1" u="sng" dirty="0">
              <a:latin typeface="Century Gothic"/>
              <a:ea typeface="Century Gothic"/>
              <a:cs typeface="Century Gothic"/>
              <a:sym typeface="Century Gothic"/>
            </a:endParaRPr>
          </a:p>
        </p:txBody>
      </p:sp>
      <p:sp>
        <p:nvSpPr>
          <p:cNvPr id="88" name="Google Shape;88;p4"/>
          <p:cNvSpPr txBox="1">
            <a:spLocks noGrp="1"/>
          </p:cNvSpPr>
          <p:nvPr>
            <p:ph type="body" idx="1"/>
          </p:nvPr>
        </p:nvSpPr>
        <p:spPr>
          <a:xfrm>
            <a:off x="403412" y="1986579"/>
            <a:ext cx="10058400" cy="3931920"/>
          </a:xfrm>
          <a:prstGeom prst="rect">
            <a:avLst/>
          </a:prstGeom>
          <a:noFill/>
          <a:ln>
            <a:noFill/>
          </a:ln>
        </p:spPr>
        <p:txBody>
          <a:bodyPr spcFirstLastPara="1" wrap="square" lIns="91425" tIns="45700" rIns="91425" bIns="45700" anchor="t" anchorCtr="0">
            <a:normAutofit fontScale="85000" lnSpcReduction="20000"/>
          </a:bodyPr>
          <a:lstStyle/>
          <a:p>
            <a:pPr marL="182880" lvl="0" indent="-156209" algn="l" rtl="0">
              <a:lnSpc>
                <a:spcPct val="100000"/>
              </a:lnSpc>
              <a:spcBef>
                <a:spcPts val="0"/>
              </a:spcBef>
              <a:spcAft>
                <a:spcPts val="0"/>
              </a:spcAft>
              <a:buClr>
                <a:schemeClr val="dk1"/>
              </a:buClr>
              <a:buSzPct val="100000"/>
              <a:buChar char="◦"/>
            </a:pPr>
            <a:r>
              <a:rPr lang="en-GB" sz="2800" dirty="0">
                <a:solidFill>
                  <a:schemeClr val="dk1"/>
                </a:solidFill>
              </a:rPr>
              <a:t> As a whole school, we expect 97% attendance- </a:t>
            </a:r>
            <a:r>
              <a:rPr lang="en-GB" sz="2800" b="1" dirty="0">
                <a:solidFill>
                  <a:schemeClr val="dk1"/>
                </a:solidFill>
              </a:rPr>
              <a:t>Every day counts! </a:t>
            </a:r>
            <a:endParaRPr sz="2800" b="1" dirty="0">
              <a:solidFill>
                <a:schemeClr val="dk1"/>
              </a:solidFill>
            </a:endParaRPr>
          </a:p>
          <a:p>
            <a:pPr marL="457200" lvl="0" indent="0" algn="l" rtl="0">
              <a:lnSpc>
                <a:spcPct val="100000"/>
              </a:lnSpc>
              <a:spcBef>
                <a:spcPts val="0"/>
              </a:spcBef>
              <a:spcAft>
                <a:spcPts val="0"/>
              </a:spcAft>
              <a:buNone/>
            </a:pPr>
            <a:endParaRPr sz="2800" dirty="0">
              <a:solidFill>
                <a:schemeClr val="dk1"/>
              </a:solidFill>
            </a:endParaRPr>
          </a:p>
          <a:p>
            <a:pPr marL="0" lvl="0" indent="0" algn="l" rtl="0">
              <a:lnSpc>
                <a:spcPct val="115000"/>
              </a:lnSpc>
              <a:spcBef>
                <a:spcPts val="1200"/>
              </a:spcBef>
              <a:spcAft>
                <a:spcPts val="0"/>
              </a:spcAft>
              <a:buNone/>
            </a:pPr>
            <a:r>
              <a:rPr lang="en-GB" sz="2800" dirty="0">
                <a:solidFill>
                  <a:schemeClr val="dk1"/>
                </a:solidFill>
              </a:rPr>
              <a:t>Being in school every day means:</a:t>
            </a:r>
            <a:endParaRPr sz="2800" dirty="0">
              <a:solidFill>
                <a:schemeClr val="dk1"/>
              </a:solidFill>
            </a:endParaRPr>
          </a:p>
          <a:p>
            <a:pPr marL="457200" lvl="0" indent="-379730" algn="l" rtl="0">
              <a:lnSpc>
                <a:spcPct val="115000"/>
              </a:lnSpc>
              <a:spcBef>
                <a:spcPts val="1200"/>
              </a:spcBef>
              <a:spcAft>
                <a:spcPts val="0"/>
              </a:spcAft>
              <a:buClr>
                <a:schemeClr val="dk1"/>
              </a:buClr>
              <a:buSzPct val="100000"/>
              <a:buChar char="◦"/>
            </a:pPr>
            <a:r>
              <a:rPr lang="en-GB" sz="2800" dirty="0">
                <a:solidFill>
                  <a:schemeClr val="dk1"/>
                </a:solidFill>
              </a:rPr>
              <a:t>More learning opportunities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Stronger friendships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Better progress and achievement 🌟</a:t>
            </a:r>
            <a:endParaRPr sz="2800" dirty="0">
              <a:solidFill>
                <a:schemeClr val="dk1"/>
              </a:solidFill>
            </a:endParaRPr>
          </a:p>
          <a:p>
            <a:pPr marL="457200" lvl="0" indent="0" algn="l" rtl="0">
              <a:lnSpc>
                <a:spcPct val="100000"/>
              </a:lnSpc>
              <a:spcBef>
                <a:spcPts val="1200"/>
              </a:spcBef>
              <a:spcAft>
                <a:spcPts val="0"/>
              </a:spcAft>
              <a:buNone/>
            </a:pPr>
            <a:endParaRPr sz="2800" dirty="0">
              <a:solidFill>
                <a:schemeClr val="dk1"/>
              </a:solidFill>
            </a:endParaRPr>
          </a:p>
          <a:p>
            <a:pPr marL="0" lvl="0" indent="0" algn="l" rtl="0">
              <a:lnSpc>
                <a:spcPct val="100000"/>
              </a:lnSpc>
              <a:spcBef>
                <a:spcPts val="900"/>
              </a:spcBef>
              <a:spcAft>
                <a:spcPts val="0"/>
              </a:spcAft>
              <a:buNone/>
            </a:pPr>
            <a:r>
              <a:rPr lang="en-GB" sz="2800" dirty="0">
                <a:solidFill>
                  <a:schemeClr val="dk1"/>
                </a:solidFill>
              </a:rPr>
              <a:t>Registration closes at </a:t>
            </a:r>
            <a:r>
              <a:rPr lang="en-GB" sz="2800" b="1" dirty="0">
                <a:solidFill>
                  <a:schemeClr val="dk1"/>
                </a:solidFill>
              </a:rPr>
              <a:t>8:55am </a:t>
            </a:r>
            <a:r>
              <a:rPr lang="en-GB" sz="2800" dirty="0">
                <a:solidFill>
                  <a:schemeClr val="dk1"/>
                </a:solidFill>
              </a:rPr>
              <a:t>so you must be in before that!</a:t>
            </a:r>
            <a:endParaRPr dirty="0">
              <a:solidFill>
                <a:schemeClr val="dk1"/>
              </a:solidFill>
            </a:endParaRPr>
          </a:p>
        </p:txBody>
      </p:sp>
      <p:pic>
        <p:nvPicPr>
          <p:cNvPr id="89" name="Google Shape;89;p4"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729645" y="695203"/>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Attendance </a:t>
            </a:r>
          </a:p>
        </p:txBody>
      </p:sp>
      <p:sp>
        <p:nvSpPr>
          <p:cNvPr id="9" name="TextBox 8">
            <a:extLst>
              <a:ext uri="{FF2B5EF4-FFF2-40B4-BE49-F238E27FC236}">
                <a16:creationId xmlns:a16="http://schemas.microsoft.com/office/drawing/2014/main" id="{8A29CAB8-5D9F-4147-86DC-EEDA43EC9FA0}"/>
              </a:ext>
            </a:extLst>
          </p:cNvPr>
          <p:cNvSpPr txBox="1"/>
          <p:nvPr/>
        </p:nvSpPr>
        <p:spPr>
          <a:xfrm>
            <a:off x="981634" y="1266639"/>
            <a:ext cx="10228729" cy="4278094"/>
          </a:xfrm>
          <a:prstGeom prst="rect">
            <a:avLst/>
          </a:prstGeom>
          <a:noFill/>
        </p:spPr>
        <p:txBody>
          <a:bodyPr wrap="square">
            <a:spAutoFit/>
          </a:bodyPr>
          <a:lstStyle/>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r>
              <a:rPr kumimoji="0" lang="en-GB" sz="1400" b="0" i="0" u="none" strike="noStrike" kern="0" cap="none" spc="0" normalizeH="0" baseline="0" noProof="0" dirty="0">
                <a:ln>
                  <a:noFill/>
                </a:ln>
                <a:solidFill>
                  <a:srgbClr val="595959"/>
                </a:solidFill>
                <a:effectLst/>
                <a:uLnTx/>
                <a:uFillTx/>
                <a:latin typeface="Arial"/>
                <a:cs typeface="Arial"/>
                <a:sym typeface="Arial"/>
              </a:rPr>
              <a:t>We recognises the clear link between the attendance and achievement of pupils. Our aim is to encourage the highest possible levels of attendance and punctuality for pupils to support learning and development.</a:t>
            </a: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endParaRPr kumimoji="0" lang="en-GB" sz="1400" b="0" i="0" u="none" strike="noStrike" kern="0" cap="none" spc="0" normalizeH="0" baseline="0" noProof="0" dirty="0">
              <a:ln>
                <a:noFill/>
              </a:ln>
              <a:solidFill>
                <a:srgbClr val="595959"/>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r>
              <a:rPr kumimoji="0" lang="en-GB" sz="1400" b="0" i="0" u="none" strike="noStrike" kern="0" cap="none" spc="0" normalizeH="0" baseline="0" noProof="0" dirty="0">
                <a:ln>
                  <a:noFill/>
                </a:ln>
                <a:solidFill>
                  <a:srgbClr val="595959"/>
                </a:solidFill>
                <a:effectLst/>
                <a:uLnTx/>
                <a:uFillTx/>
                <a:latin typeface="Arial"/>
                <a:cs typeface="Arial"/>
                <a:sym typeface="Arial"/>
              </a:rPr>
              <a:t>The importance of attendance and punctuality is underpinned by an awareness of safeguarding issues. It is important to see our children every day and provide an educationally safe and secure environment.</a:t>
            </a: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endParaRPr kumimoji="0" lang="en-GB" sz="1400" b="0" i="0" u="none" strike="noStrike" kern="0" cap="none" spc="0" normalizeH="0" baseline="0" noProof="0" dirty="0">
              <a:ln>
                <a:noFill/>
              </a:ln>
              <a:solidFill>
                <a:srgbClr val="595959"/>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r>
              <a:rPr kumimoji="0" lang="en-GB" sz="1400" b="0" i="0" u="none" strike="noStrike" kern="0" cap="none" spc="0" normalizeH="0" baseline="0" noProof="0" dirty="0">
                <a:ln>
                  <a:noFill/>
                </a:ln>
                <a:solidFill>
                  <a:srgbClr val="595959"/>
                </a:solidFill>
                <a:effectLst/>
                <a:uLnTx/>
                <a:uFillTx/>
                <a:latin typeface="Arial"/>
                <a:cs typeface="Arial"/>
                <a:sym typeface="Arial"/>
              </a:rPr>
              <a:t>To gain the greatest benefit from their education it is vital that all pupils attend regularly and on time. Pupils should aim to attend every day that the school is open. We set a target for all pupils to aim for 100% attendance with the expectation all pupils achieve at least 97%. </a:t>
            </a: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endParaRPr kumimoji="0" lang="en-GB" sz="1400" b="0" i="0" u="none" strike="noStrike" kern="0" cap="none" spc="0" normalizeH="0" baseline="0" noProof="0" dirty="0">
              <a:ln>
                <a:noFill/>
              </a:ln>
              <a:solidFill>
                <a:srgbClr val="595959"/>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r>
              <a:rPr kumimoji="0" lang="en-GB" sz="1400" b="0" i="0" u="none" strike="noStrike" kern="0" cap="none" spc="0" normalizeH="0" baseline="0" noProof="0" dirty="0">
                <a:ln>
                  <a:noFill/>
                </a:ln>
                <a:solidFill>
                  <a:srgbClr val="595959"/>
                </a:solidFill>
                <a:effectLst/>
                <a:uLnTx/>
                <a:uFillTx/>
                <a:latin typeface="Arial"/>
                <a:cs typeface="Arial"/>
                <a:sym typeface="Arial"/>
              </a:rPr>
              <a:t>As a school we define regular attendance as 97% or above. Children with attendance of  90% below are classed as persistently absent and are monitored closely</a:t>
            </a: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endParaRPr kumimoji="0" lang="en-GB" sz="1400" b="0" i="0" u="none" strike="noStrike" kern="0" cap="none" spc="0" normalizeH="0" baseline="0" noProof="0" dirty="0">
              <a:ln>
                <a:noFill/>
              </a:ln>
              <a:solidFill>
                <a:srgbClr val="595959"/>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900"/>
              </a:spcBef>
              <a:spcAft>
                <a:spcPts val="0"/>
              </a:spcAft>
              <a:buClr>
                <a:srgbClr val="595959"/>
              </a:buClr>
              <a:buSzPts val="1800"/>
              <a:buFont typeface="Arial"/>
              <a:buChar char="◦"/>
              <a:tabLst/>
              <a:defRPr/>
            </a:pPr>
            <a:r>
              <a:rPr kumimoji="0" lang="en-GB" sz="1400" b="0" i="0" u="none" strike="noStrike" kern="0" cap="none" spc="0" normalizeH="0" baseline="0" noProof="0" dirty="0">
                <a:ln>
                  <a:noFill/>
                </a:ln>
                <a:solidFill>
                  <a:srgbClr val="595959"/>
                </a:solidFill>
                <a:effectLst/>
                <a:uLnTx/>
                <a:uFillTx/>
                <a:latin typeface="Arial"/>
                <a:cs typeface="Arial"/>
                <a:sym typeface="Arial"/>
              </a:rPr>
              <a:t>No Holidays are authorised</a:t>
            </a:r>
          </a:p>
          <a:p>
            <a:pPr marL="0" lvl="0" indent="0" algn="ctr" rtl="0">
              <a:lnSpc>
                <a:spcPct val="100000"/>
              </a:lnSpc>
              <a:spcBef>
                <a:spcPts val="0"/>
              </a:spcBef>
              <a:spcAft>
                <a:spcPts val="0"/>
              </a:spcAft>
              <a:buClr>
                <a:schemeClr val="lt1"/>
              </a:buClr>
              <a:buSzPts val="3200"/>
              <a:buNone/>
            </a:pPr>
            <a:endParaRPr lang="en-GB" sz="1600" u="sng" dirty="0">
              <a:effectLst/>
              <a:latin typeface="Letter-join Print Plus 1" panose="02000805000000020003" pitchFamily="50" charset="0"/>
            </a:endParaRP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051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Medical</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a:extLst>
              <a:ext uri="{FF2B5EF4-FFF2-40B4-BE49-F238E27FC236}">
                <a16:creationId xmlns:a16="http://schemas.microsoft.com/office/drawing/2014/main" id="{5768470C-7E9E-4EFF-A9C1-019E5862E4AF}"/>
              </a:ext>
            </a:extLst>
          </p:cNvPr>
          <p:cNvSpPr txBox="1">
            <a:spLocks/>
          </p:cNvSpPr>
          <p:nvPr/>
        </p:nvSpPr>
        <p:spPr>
          <a:xfrm>
            <a:off x="842682" y="1912937"/>
            <a:ext cx="10049436"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Mrs Evans/Mrs Chamberlain can offer advice on medical plans.</a:t>
            </a:r>
          </a:p>
          <a:p>
            <a:pPr algn="l">
              <a:lnSpc>
                <a:spcPct val="100000"/>
              </a:lnSpc>
              <a:spcBef>
                <a:spcPts val="640"/>
              </a:spcBef>
              <a:buClr>
                <a:schemeClr val="lt1"/>
              </a:buClr>
              <a:buSzPts val="3200"/>
            </a:pPr>
            <a:endParaRPr lang="en-GB" dirty="0">
              <a:latin typeface="Letter-join Print Plus 1" panose="02000805000000020003" pitchFamily="50" charset="0"/>
            </a:endParaRP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Medicines can be administered in school, this must be organised at the school office.</a:t>
            </a:r>
          </a:p>
          <a:p>
            <a:pPr marL="342900" indent="-342900" algn="l">
              <a:lnSpc>
                <a:spcPct val="100000"/>
              </a:lnSpc>
              <a:spcBef>
                <a:spcPts val="640"/>
              </a:spcBef>
              <a:buClr>
                <a:schemeClr val="lt1"/>
              </a:buClr>
              <a:buSzPts val="3200"/>
              <a:buFont typeface="Arial" panose="020B0604020202020204" pitchFamily="34" charset="0"/>
              <a:buChar char="•"/>
            </a:pPr>
            <a:endParaRPr lang="en-GB" dirty="0">
              <a:latin typeface="Letter-join Print Plus 1" panose="02000805000000020003" pitchFamily="50" charset="0"/>
            </a:endParaRP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If a child has had First Aid in school you will receive notification. On occasions we may give a courtesy call home.</a:t>
            </a:r>
          </a:p>
          <a:p>
            <a:pPr marL="342900" indent="-342900" algn="l">
              <a:lnSpc>
                <a:spcPct val="100000"/>
              </a:lnSpc>
              <a:spcBef>
                <a:spcPts val="640"/>
              </a:spcBef>
              <a:buClr>
                <a:schemeClr val="lt1"/>
              </a:buClr>
              <a:buSzPts val="3200"/>
              <a:buFont typeface="Arial" panose="020B0604020202020204" pitchFamily="34" charset="0"/>
              <a:buChar char="•"/>
            </a:pPr>
            <a:endParaRPr lang="en-GB" dirty="0">
              <a:latin typeface="Letter-join Print Plus 1" panose="02000805000000020003" pitchFamily="50" charset="0"/>
            </a:endParaRPr>
          </a:p>
          <a:p>
            <a:r>
              <a:rPr lang="en-GB" dirty="0">
                <a:latin typeface="Letter-join Print Plus 1" panose="02000805000000020003" pitchFamily="50" charset="0"/>
              </a:rPr>
              <a:t>Please let the School Office know if there are any changes to your child’s medical requirements.</a:t>
            </a:r>
          </a:p>
          <a:p>
            <a:pPr algn="l"/>
            <a:endParaRPr lang="en-GB" dirty="0">
              <a:latin typeface="Letter-join Print Plus 1" panose="02000805000000020003" pitchFamily="50" charset="0"/>
            </a:endParaRPr>
          </a:p>
        </p:txBody>
      </p:sp>
    </p:spTree>
    <p:extLst>
      <p:ext uri="{BB962C8B-B14F-4D97-AF65-F5344CB8AC3E}">
        <p14:creationId xmlns:p14="http://schemas.microsoft.com/office/powerpoint/2010/main" val="3698917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83FE-C9E5-4B8C-B796-4853468F3E9A}"/>
              </a:ext>
            </a:extLst>
          </p:cNvPr>
          <p:cNvSpPr>
            <a:spLocks noGrp="1"/>
          </p:cNvSpPr>
          <p:nvPr>
            <p:ph type="title"/>
          </p:nvPr>
        </p:nvSpPr>
        <p:spPr>
          <a:xfrm>
            <a:off x="477331" y="176862"/>
            <a:ext cx="12279446" cy="1143000"/>
          </a:xfrm>
        </p:spPr>
        <p:txBody>
          <a:bodyPr>
            <a:normAutofit fontScale="90000"/>
          </a:bodyPr>
          <a:lstStyle/>
          <a:p>
            <a:r>
              <a:rPr lang="en-GB" sz="4800" b="1" dirty="0">
                <a:latin typeface="+mj-lt"/>
              </a:rPr>
              <a:t>Food in School / Allergies Benedict's LAW</a:t>
            </a:r>
            <a:endParaRPr lang="en-GB" sz="6000" b="1" dirty="0">
              <a:latin typeface="+mj-lt"/>
            </a:endParaRPr>
          </a:p>
        </p:txBody>
      </p:sp>
      <p:sp>
        <p:nvSpPr>
          <p:cNvPr id="4" name="TextBox 3">
            <a:extLst>
              <a:ext uri="{FF2B5EF4-FFF2-40B4-BE49-F238E27FC236}">
                <a16:creationId xmlns:a16="http://schemas.microsoft.com/office/drawing/2014/main" id="{5B498EB9-DDBB-48B5-A535-1924E3BE08BD}"/>
              </a:ext>
            </a:extLst>
          </p:cNvPr>
          <p:cNvSpPr txBox="1"/>
          <p:nvPr/>
        </p:nvSpPr>
        <p:spPr>
          <a:xfrm>
            <a:off x="360549" y="827690"/>
            <a:ext cx="11006698" cy="529375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640"/>
              </a:spcBef>
              <a:spcAft>
                <a:spcPts val="0"/>
              </a:spcAft>
              <a:buClr>
                <a:srgbClr val="FFFFFF"/>
              </a:buClr>
              <a:buSzPts val="3200"/>
              <a:buFont typeface="Arial" panose="020B0604020202020204" pitchFamily="34" charset="0"/>
              <a:buChar char="•"/>
              <a:tabLst/>
              <a:defRPr/>
            </a:pPr>
            <a:endParaRPr kumimoji="0" lang="en-GB" sz="1400" b="1" i="1" u="none" strike="noStrike" kern="0" cap="none" spc="0" normalizeH="0" baseline="0" noProof="0" dirty="0">
              <a:ln>
                <a:noFill/>
              </a:ln>
              <a:solidFill>
                <a:srgbClr val="000000"/>
              </a:solidFill>
              <a:effectLst/>
              <a:uLnTx/>
              <a:uFillTx/>
              <a:latin typeface="Arial"/>
              <a:cs typeface="Arial"/>
              <a:sym typeface="Arial"/>
            </a:endParaRP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r>
              <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Benedict's Law is a set of mandatory school allergy safety requirements taking effect across England starting in September 2026 </a:t>
            </a: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endPar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r>
              <a:rPr kumimoji="0" lang="en-GB" sz="2800" b="0" i="1"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Lunch times </a:t>
            </a:r>
            <a:r>
              <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 Please help us to promote healthy lunches. </a:t>
            </a: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r>
              <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You can refer to the website for further information. </a:t>
            </a: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endPar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r>
              <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Please note, we are a nut-free school. </a:t>
            </a: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endPar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a:p>
            <a:pPr marL="457200" marR="0" lvl="0" indent="-457200" algn="l" defTabSz="914400" rtl="0" eaLnBrk="1" fontAlgn="auto" latinLnBrk="0" hangingPunct="1">
              <a:lnSpc>
                <a:spcPct val="100000"/>
              </a:lnSpc>
              <a:spcBef>
                <a:spcPts val="640"/>
              </a:spcBef>
              <a:spcAft>
                <a:spcPts val="0"/>
              </a:spcAft>
              <a:buClr>
                <a:srgbClr val="FFFFFF"/>
              </a:buClr>
              <a:buSzPts val="3200"/>
              <a:buFont typeface="Courier New" panose="02070309020205020404" pitchFamily="49" charset="0"/>
              <a:buChar char="o"/>
              <a:tabLst/>
              <a:defRPr/>
            </a:pPr>
            <a:r>
              <a:rPr kumimoji="0" lang="en-GB" sz="28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No sweets or cakes in school for birthday </a:t>
            </a:r>
            <a:r>
              <a:rPr kumimoji="0" lang="en-GB" sz="32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treats</a:t>
            </a:r>
          </a:p>
        </p:txBody>
      </p:sp>
      <p:pic>
        <p:nvPicPr>
          <p:cNvPr id="5" name="Picture 4">
            <a:extLst>
              <a:ext uri="{FF2B5EF4-FFF2-40B4-BE49-F238E27FC236}">
                <a16:creationId xmlns:a16="http://schemas.microsoft.com/office/drawing/2014/main" id="{ABF28058-4419-48F3-A959-A5377A33AB98}"/>
              </a:ext>
            </a:extLst>
          </p:cNvPr>
          <p:cNvPicPr>
            <a:picLocks noChangeAspect="1"/>
          </p:cNvPicPr>
          <p:nvPr/>
        </p:nvPicPr>
        <p:blipFill>
          <a:blip r:embed="rId2"/>
          <a:stretch>
            <a:fillRect/>
          </a:stretch>
        </p:blipFill>
        <p:spPr>
          <a:xfrm>
            <a:off x="9015975" y="5781675"/>
            <a:ext cx="1390088" cy="990600"/>
          </a:xfrm>
          <a:prstGeom prst="rect">
            <a:avLst/>
          </a:prstGeom>
        </p:spPr>
      </p:pic>
      <p:pic>
        <p:nvPicPr>
          <p:cNvPr id="6" name="Picture 5">
            <a:extLst>
              <a:ext uri="{FF2B5EF4-FFF2-40B4-BE49-F238E27FC236}">
                <a16:creationId xmlns:a16="http://schemas.microsoft.com/office/drawing/2014/main" id="{D62B839A-0F20-458B-8B5D-A4500D9240D8}"/>
              </a:ext>
            </a:extLst>
          </p:cNvPr>
          <p:cNvPicPr>
            <a:picLocks noChangeAspect="1"/>
          </p:cNvPicPr>
          <p:nvPr/>
        </p:nvPicPr>
        <p:blipFill>
          <a:blip r:embed="rId3"/>
          <a:stretch>
            <a:fillRect/>
          </a:stretch>
        </p:blipFill>
        <p:spPr>
          <a:xfrm>
            <a:off x="136432" y="6104596"/>
            <a:ext cx="2747963" cy="723148"/>
          </a:xfrm>
          <a:prstGeom prst="rect">
            <a:avLst/>
          </a:prstGeom>
        </p:spPr>
      </p:pic>
      <p:pic>
        <p:nvPicPr>
          <p:cNvPr id="3" name="Picture 2">
            <a:extLst>
              <a:ext uri="{FF2B5EF4-FFF2-40B4-BE49-F238E27FC236}">
                <a16:creationId xmlns:a16="http://schemas.microsoft.com/office/drawing/2014/main" id="{C6618117-BB3D-4347-A462-D3F3A30BDFBB}"/>
              </a:ext>
            </a:extLst>
          </p:cNvPr>
          <p:cNvPicPr>
            <a:picLocks noChangeAspect="1"/>
          </p:cNvPicPr>
          <p:nvPr/>
        </p:nvPicPr>
        <p:blipFill>
          <a:blip r:embed="rId4"/>
          <a:stretch>
            <a:fillRect/>
          </a:stretch>
        </p:blipFill>
        <p:spPr>
          <a:xfrm>
            <a:off x="10406062" y="4650799"/>
            <a:ext cx="1572904" cy="1511939"/>
          </a:xfrm>
          <a:prstGeom prst="rect">
            <a:avLst/>
          </a:prstGeom>
        </p:spPr>
      </p:pic>
    </p:spTree>
    <p:extLst>
      <p:ext uri="{BB962C8B-B14F-4D97-AF65-F5344CB8AC3E}">
        <p14:creationId xmlns:p14="http://schemas.microsoft.com/office/powerpoint/2010/main" val="24060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Food in School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3AB112-A979-4D2A-B789-B2CC8BFCD93C}"/>
              </a:ext>
            </a:extLst>
          </p:cNvPr>
          <p:cNvSpPr txBox="1"/>
          <p:nvPr/>
        </p:nvSpPr>
        <p:spPr>
          <a:xfrm>
            <a:off x="503984" y="1433934"/>
            <a:ext cx="10764651" cy="2492990"/>
          </a:xfrm>
          <a:prstGeom prst="rect">
            <a:avLst/>
          </a:prstGeom>
          <a:noFill/>
        </p:spPr>
        <p:txBody>
          <a:bodyPr wrap="square">
            <a:spAutoFit/>
          </a:bodyPr>
          <a:lstStyle/>
          <a:p>
            <a:pPr marL="342900" lvl="0" indent="-342900" algn="l" rtl="0">
              <a:lnSpc>
                <a:spcPct val="100000"/>
              </a:lnSpc>
              <a:spcBef>
                <a:spcPts val="640"/>
              </a:spcBef>
              <a:spcAft>
                <a:spcPts val="0"/>
              </a:spcAft>
              <a:buClr>
                <a:schemeClr val="lt1"/>
              </a:buClr>
              <a:buSzPts val="3200"/>
              <a:buChar char="•"/>
            </a:pPr>
            <a:endParaRPr lang="en-GB" i="1" dirty="0">
              <a:latin typeface="Letter-join Print Plus 1" panose="02000805000000020003" pitchFamily="50" charset="0"/>
            </a:endParaRPr>
          </a:p>
          <a:p>
            <a:pPr marL="342900" lvl="0" indent="-342900" algn="l" rtl="0">
              <a:lnSpc>
                <a:spcPct val="100000"/>
              </a:lnSpc>
              <a:spcBef>
                <a:spcPts val="640"/>
              </a:spcBef>
              <a:spcAft>
                <a:spcPts val="0"/>
              </a:spcAft>
              <a:buClr>
                <a:schemeClr val="lt1"/>
              </a:buClr>
              <a:buSzPts val="3200"/>
              <a:buChar char="•"/>
            </a:pPr>
            <a:r>
              <a:rPr lang="en-GB" sz="3200" i="1" dirty="0">
                <a:latin typeface="Letter-join Print Plus 1" panose="02000805000000020003" pitchFamily="50" charset="0"/>
              </a:rPr>
              <a:t>Lunch times </a:t>
            </a:r>
            <a:r>
              <a:rPr lang="en-GB" sz="3200" dirty="0">
                <a:latin typeface="Letter-join Print Plus 1" panose="02000805000000020003" pitchFamily="50" charset="0"/>
              </a:rPr>
              <a:t>– Please help us to promote healthy lunches. You can refer to the website for further information. </a:t>
            </a:r>
            <a:r>
              <a:rPr lang="en-GB" sz="3200" b="1" dirty="0">
                <a:solidFill>
                  <a:srgbClr val="FF0000"/>
                </a:solidFill>
                <a:latin typeface="Letter-join Print Plus 1" panose="02000805000000020003" pitchFamily="50" charset="0"/>
              </a:rPr>
              <a:t>Please note, we are a nut-free school. </a:t>
            </a:r>
          </a:p>
          <a:p>
            <a:pPr marL="342900" lvl="0" indent="-342900" algn="l" rtl="0">
              <a:lnSpc>
                <a:spcPct val="100000"/>
              </a:lnSpc>
              <a:spcBef>
                <a:spcPts val="640"/>
              </a:spcBef>
              <a:spcAft>
                <a:spcPts val="0"/>
              </a:spcAft>
              <a:buClr>
                <a:schemeClr val="lt1"/>
              </a:buClr>
              <a:buSzPts val="3200"/>
              <a:buChar char="•"/>
            </a:pPr>
            <a:r>
              <a:rPr lang="en-GB" sz="3200" dirty="0">
                <a:latin typeface="Letter-join Print Plus 1" panose="02000805000000020003" pitchFamily="50" charset="0"/>
              </a:rPr>
              <a:t>No sweets or cakes in school for birthday treats</a:t>
            </a:r>
          </a:p>
        </p:txBody>
      </p:sp>
      <p:pic>
        <p:nvPicPr>
          <p:cNvPr id="1028" name="Picture 4" descr="Nut Free School – Important Information | Elvington Church of England  Primary School">
            <a:extLst>
              <a:ext uri="{FF2B5EF4-FFF2-40B4-BE49-F238E27FC236}">
                <a16:creationId xmlns:a16="http://schemas.microsoft.com/office/drawing/2014/main" id="{7362394A-2FE4-42BB-9B7C-DCF4EA62C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7459" y="3775527"/>
            <a:ext cx="2434896" cy="233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112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Uniform</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10;p5">
            <a:extLst>
              <a:ext uri="{FF2B5EF4-FFF2-40B4-BE49-F238E27FC236}">
                <a16:creationId xmlns:a16="http://schemas.microsoft.com/office/drawing/2014/main" id="{03CC4805-E6F9-4363-8F04-1FFCC77F67E0}"/>
              </a:ext>
            </a:extLst>
          </p:cNvPr>
          <p:cNvSpPr txBox="1">
            <a:spLocks/>
          </p:cNvSpPr>
          <p:nvPr/>
        </p:nvSpPr>
        <p:spPr>
          <a:xfrm>
            <a:off x="837048" y="1210573"/>
            <a:ext cx="8784976" cy="5314602"/>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buClr>
                <a:schemeClr val="lt1"/>
              </a:buClr>
              <a:buSzPts val="3200"/>
            </a:pPr>
            <a:endParaRPr lang="en-GB" u="sng" dirty="0">
              <a:latin typeface="Letter-join Print Plus 1" panose="02000805000000020003" pitchFamily="50" charset="0"/>
            </a:endParaRPr>
          </a:p>
          <a:p>
            <a:pPr algn="l">
              <a:lnSpc>
                <a:spcPct val="100000"/>
              </a:lnSpc>
              <a:spcBef>
                <a:spcPts val="0"/>
              </a:spcBef>
              <a:buClr>
                <a:schemeClr val="lt1"/>
              </a:buClr>
              <a:buSzPts val="3200"/>
            </a:pPr>
            <a:r>
              <a:rPr lang="en-GB" u="sng" dirty="0">
                <a:latin typeface="Letter-join Print Plus 1" panose="02000805000000020003" pitchFamily="50" charset="0"/>
              </a:rPr>
              <a:t>Your child will need:</a:t>
            </a:r>
            <a:endParaRPr lang="en-GB" dirty="0">
              <a:latin typeface="Letter-join Print Plus 1" panose="02000805000000020003" pitchFamily="50" charset="0"/>
            </a:endParaRP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White shirt/blouse</a:t>
            </a: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Grey jumper/cardigan</a:t>
            </a: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Grey trousers or dress/skirt</a:t>
            </a: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School tie</a:t>
            </a:r>
          </a:p>
          <a:p>
            <a:pPr marL="342900" indent="-342900" algn="l">
              <a:lnSpc>
                <a:spcPct val="100000"/>
              </a:lnSpc>
              <a:spcBef>
                <a:spcPts val="640"/>
              </a:spcBef>
              <a:buClr>
                <a:schemeClr val="lt1"/>
              </a:buClr>
              <a:buSzPts val="3200"/>
              <a:buFont typeface="Arial" panose="020B0604020202020204" pitchFamily="34" charset="0"/>
              <a:buChar char="•"/>
            </a:pPr>
            <a:r>
              <a:rPr lang="en-GB" dirty="0">
                <a:latin typeface="Letter-join Print Plus 1" panose="02000805000000020003" pitchFamily="50" charset="0"/>
              </a:rPr>
              <a:t>Plain black shoes, not trainers</a:t>
            </a:r>
          </a:p>
          <a:p>
            <a:pPr algn="l">
              <a:lnSpc>
                <a:spcPct val="100000"/>
              </a:lnSpc>
              <a:spcBef>
                <a:spcPts val="640"/>
              </a:spcBef>
              <a:buClr>
                <a:schemeClr val="lt1"/>
              </a:buClr>
              <a:buSzPts val="3200"/>
            </a:pPr>
            <a:endParaRPr lang="en-GB" dirty="0">
              <a:latin typeface="Letter-join Print Plus 1" panose="02000805000000020003" pitchFamily="50" charset="0"/>
            </a:endParaRPr>
          </a:p>
          <a:p>
            <a:pPr algn="l">
              <a:lnSpc>
                <a:spcPct val="100000"/>
              </a:lnSpc>
              <a:spcBef>
                <a:spcPts val="640"/>
              </a:spcBef>
              <a:buClr>
                <a:schemeClr val="lt1"/>
              </a:buClr>
              <a:buSzPts val="3200"/>
            </a:pPr>
            <a:endParaRPr lang="en-GB" dirty="0">
              <a:latin typeface="Letter-join Print Plus 1" panose="02000805000000020003" pitchFamily="50" charset="0"/>
            </a:endParaRPr>
          </a:p>
          <a:p>
            <a:pPr marL="342900" indent="-139700" algn="l">
              <a:lnSpc>
                <a:spcPct val="100000"/>
              </a:lnSpc>
              <a:spcBef>
                <a:spcPts val="640"/>
              </a:spcBef>
              <a:buClr>
                <a:schemeClr val="lt1"/>
              </a:buClr>
              <a:buSzPts val="3200"/>
            </a:pPr>
            <a:endParaRPr lang="en-GB" dirty="0">
              <a:latin typeface="Letter-join Print Plus 1" panose="02000805000000020003" pitchFamily="50" charset="0"/>
            </a:endParaRPr>
          </a:p>
        </p:txBody>
      </p:sp>
      <p:grpSp>
        <p:nvGrpSpPr>
          <p:cNvPr id="8" name="Google Shape;111;p5">
            <a:extLst>
              <a:ext uri="{FF2B5EF4-FFF2-40B4-BE49-F238E27FC236}">
                <a16:creationId xmlns:a16="http://schemas.microsoft.com/office/drawing/2014/main" id="{5FD97A8D-69AA-4087-9A90-9C0B8A5ED2CE}"/>
              </a:ext>
            </a:extLst>
          </p:cNvPr>
          <p:cNvGrpSpPr/>
          <p:nvPr/>
        </p:nvGrpSpPr>
        <p:grpSpPr>
          <a:xfrm>
            <a:off x="7897905" y="2682710"/>
            <a:ext cx="1951801" cy="1701031"/>
            <a:chOff x="2624137" y="1568768"/>
            <a:chExt cx="3409950" cy="2825750"/>
          </a:xfrm>
        </p:grpSpPr>
        <p:pic>
          <p:nvPicPr>
            <p:cNvPr id="9" name="Google Shape;112;p5">
              <a:extLst>
                <a:ext uri="{FF2B5EF4-FFF2-40B4-BE49-F238E27FC236}">
                  <a16:creationId xmlns:a16="http://schemas.microsoft.com/office/drawing/2014/main" id="{C996EC0D-67B1-4FAB-9292-F6AAAB35DFCE}"/>
                </a:ext>
              </a:extLst>
            </p:cNvPr>
            <p:cNvPicPr preferRelativeResize="0"/>
            <p:nvPr/>
          </p:nvPicPr>
          <p:blipFill rotWithShape="1">
            <a:blip r:embed="rId3">
              <a:alphaModFix/>
            </a:blip>
            <a:srcRect/>
            <a:stretch/>
          </p:blipFill>
          <p:spPr>
            <a:xfrm>
              <a:off x="2624137" y="1568768"/>
              <a:ext cx="3409950" cy="2825750"/>
            </a:xfrm>
            <a:prstGeom prst="rect">
              <a:avLst/>
            </a:prstGeom>
            <a:noFill/>
            <a:ln>
              <a:noFill/>
            </a:ln>
          </p:spPr>
        </p:pic>
        <p:pic>
          <p:nvPicPr>
            <p:cNvPr id="10" name="Google Shape;113;p5">
              <a:extLst>
                <a:ext uri="{FF2B5EF4-FFF2-40B4-BE49-F238E27FC236}">
                  <a16:creationId xmlns:a16="http://schemas.microsoft.com/office/drawing/2014/main" id="{A67BB42B-4F17-4205-9610-D07244AE5CEA}"/>
                </a:ext>
              </a:extLst>
            </p:cNvPr>
            <p:cNvPicPr preferRelativeResize="0"/>
            <p:nvPr/>
          </p:nvPicPr>
          <p:blipFill rotWithShape="1">
            <a:blip r:embed="rId4">
              <a:alphaModFix/>
            </a:blip>
            <a:srcRect/>
            <a:stretch/>
          </p:blipFill>
          <p:spPr>
            <a:xfrm>
              <a:off x="4533582" y="2476818"/>
              <a:ext cx="367665" cy="356235"/>
            </a:xfrm>
            <a:prstGeom prst="rect">
              <a:avLst/>
            </a:prstGeom>
            <a:noFill/>
            <a:ln>
              <a:noFill/>
            </a:ln>
          </p:spPr>
        </p:pic>
      </p:grpSp>
      <p:grpSp>
        <p:nvGrpSpPr>
          <p:cNvPr id="12" name="Google Shape;114;p5">
            <a:extLst>
              <a:ext uri="{FF2B5EF4-FFF2-40B4-BE49-F238E27FC236}">
                <a16:creationId xmlns:a16="http://schemas.microsoft.com/office/drawing/2014/main" id="{BCD0206E-E711-483D-84D8-021E08E4DABB}"/>
              </a:ext>
            </a:extLst>
          </p:cNvPr>
          <p:cNvGrpSpPr/>
          <p:nvPr/>
        </p:nvGrpSpPr>
        <p:grpSpPr>
          <a:xfrm rot="632627">
            <a:off x="8993112" y="280297"/>
            <a:ext cx="1893553" cy="2366478"/>
            <a:chOff x="2922587" y="1691958"/>
            <a:chExt cx="3597275" cy="3597275"/>
          </a:xfrm>
        </p:grpSpPr>
        <p:pic>
          <p:nvPicPr>
            <p:cNvPr id="13" name="Google Shape;115;p5" descr="Allithwaite Primary School Uniform Archives - Identity">
              <a:extLst>
                <a:ext uri="{FF2B5EF4-FFF2-40B4-BE49-F238E27FC236}">
                  <a16:creationId xmlns:a16="http://schemas.microsoft.com/office/drawing/2014/main" id="{2FEFA128-34C2-4DB6-AC32-AAA5D8CD306A}"/>
                </a:ext>
              </a:extLst>
            </p:cNvPr>
            <p:cNvPicPr preferRelativeResize="0"/>
            <p:nvPr/>
          </p:nvPicPr>
          <p:blipFill rotWithShape="1">
            <a:blip r:embed="rId5">
              <a:alphaModFix/>
            </a:blip>
            <a:srcRect/>
            <a:stretch/>
          </p:blipFill>
          <p:spPr>
            <a:xfrm>
              <a:off x="2922587" y="1691958"/>
              <a:ext cx="3597275" cy="3597275"/>
            </a:xfrm>
            <a:prstGeom prst="rect">
              <a:avLst/>
            </a:prstGeom>
            <a:noFill/>
            <a:ln>
              <a:noFill/>
            </a:ln>
          </p:spPr>
        </p:pic>
        <p:pic>
          <p:nvPicPr>
            <p:cNvPr id="14" name="Google Shape;116;p5">
              <a:extLst>
                <a:ext uri="{FF2B5EF4-FFF2-40B4-BE49-F238E27FC236}">
                  <a16:creationId xmlns:a16="http://schemas.microsoft.com/office/drawing/2014/main" id="{D4636BAE-1DDD-46DF-9E46-4D322748F995}"/>
                </a:ext>
              </a:extLst>
            </p:cNvPr>
            <p:cNvPicPr preferRelativeResize="0"/>
            <p:nvPr/>
          </p:nvPicPr>
          <p:blipFill rotWithShape="1">
            <a:blip r:embed="rId6">
              <a:alphaModFix/>
            </a:blip>
            <a:srcRect/>
            <a:stretch/>
          </p:blipFill>
          <p:spPr>
            <a:xfrm>
              <a:off x="4548187" y="3318193"/>
              <a:ext cx="367665" cy="356235"/>
            </a:xfrm>
            <a:prstGeom prst="rect">
              <a:avLst/>
            </a:prstGeom>
            <a:noFill/>
            <a:ln>
              <a:noFill/>
            </a:ln>
          </p:spPr>
        </p:pic>
      </p:grpSp>
      <p:pic>
        <p:nvPicPr>
          <p:cNvPr id="15" name="Picture 14">
            <a:extLst>
              <a:ext uri="{FF2B5EF4-FFF2-40B4-BE49-F238E27FC236}">
                <a16:creationId xmlns:a16="http://schemas.microsoft.com/office/drawing/2014/main" id="{1D8D0C21-FD78-43AE-AF41-356FA0123DB7}"/>
              </a:ext>
            </a:extLst>
          </p:cNvPr>
          <p:cNvPicPr>
            <a:picLocks noChangeAspect="1"/>
          </p:cNvPicPr>
          <p:nvPr/>
        </p:nvPicPr>
        <p:blipFill>
          <a:blip r:embed="rId7"/>
          <a:stretch>
            <a:fillRect/>
          </a:stretch>
        </p:blipFill>
        <p:spPr>
          <a:xfrm>
            <a:off x="9529810" y="4543711"/>
            <a:ext cx="1722093" cy="1321344"/>
          </a:xfrm>
          <a:prstGeom prst="rect">
            <a:avLst/>
          </a:prstGeom>
        </p:spPr>
      </p:pic>
    </p:spTree>
    <p:extLst>
      <p:ext uri="{BB962C8B-B14F-4D97-AF65-F5344CB8AC3E}">
        <p14:creationId xmlns:p14="http://schemas.microsoft.com/office/powerpoint/2010/main" val="132553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PE Kits and House Teams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22;p6">
            <a:extLst>
              <a:ext uri="{FF2B5EF4-FFF2-40B4-BE49-F238E27FC236}">
                <a16:creationId xmlns:a16="http://schemas.microsoft.com/office/drawing/2014/main" id="{7F6449BD-0342-4867-AEE3-67E1D7731D0C}"/>
              </a:ext>
            </a:extLst>
          </p:cNvPr>
          <p:cNvSpPr txBox="1">
            <a:spLocks/>
          </p:cNvSpPr>
          <p:nvPr/>
        </p:nvSpPr>
        <p:spPr>
          <a:xfrm>
            <a:off x="1057835" y="1463536"/>
            <a:ext cx="9375363" cy="5314602"/>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buClr>
                <a:schemeClr val="lt1"/>
              </a:buClr>
              <a:buSzPct val="100000"/>
            </a:pPr>
            <a:r>
              <a:rPr lang="en-GB" b="1" dirty="0">
                <a:latin typeface="Letter-join Print Plus 1" panose="02000805000000020003" pitchFamily="50" charset="0"/>
              </a:rPr>
              <a:t>Children will wear their P.E kits to school on the days that they have P.E.</a:t>
            </a:r>
            <a:endParaRPr lang="en-GB" dirty="0">
              <a:latin typeface="Letter-join Print Plus 1" panose="02000805000000020003" pitchFamily="50" charset="0"/>
            </a:endParaRPr>
          </a:p>
          <a:p>
            <a:pPr algn="l">
              <a:lnSpc>
                <a:spcPct val="100000"/>
              </a:lnSpc>
              <a:spcBef>
                <a:spcPts val="592"/>
              </a:spcBef>
              <a:buClr>
                <a:schemeClr val="lt1"/>
              </a:buClr>
              <a:buSzPct val="100000"/>
            </a:pPr>
            <a:endParaRPr lang="en-GB" dirty="0">
              <a:latin typeface="Letter-join Print Plus 1" panose="02000805000000020003" pitchFamily="50" charset="0"/>
            </a:endParaRPr>
          </a:p>
          <a:p>
            <a:pPr algn="l">
              <a:lnSpc>
                <a:spcPct val="100000"/>
              </a:lnSpc>
              <a:spcBef>
                <a:spcPts val="592"/>
              </a:spcBef>
              <a:buClr>
                <a:schemeClr val="lt1"/>
              </a:buClr>
              <a:buSzPct val="100000"/>
            </a:pPr>
            <a:r>
              <a:rPr lang="en-GB" dirty="0">
                <a:latin typeface="Letter-join Print Plus 1" panose="02000805000000020003" pitchFamily="50" charset="0"/>
              </a:rPr>
              <a:t>We have P.E on a Tuesday and Thursday.</a:t>
            </a:r>
          </a:p>
          <a:p>
            <a:pPr algn="l">
              <a:lnSpc>
                <a:spcPct val="100000"/>
              </a:lnSpc>
              <a:spcBef>
                <a:spcPts val="592"/>
              </a:spcBef>
              <a:buClr>
                <a:schemeClr val="lt1"/>
              </a:buClr>
              <a:buSzPct val="100000"/>
            </a:pPr>
            <a:r>
              <a:rPr lang="en-GB" u="sng" dirty="0">
                <a:latin typeface="Letter-join Print Plus 1" panose="02000805000000020003" pitchFamily="50" charset="0"/>
              </a:rPr>
              <a:t>Your child will need;</a:t>
            </a:r>
            <a:endParaRPr lang="en-GB" dirty="0">
              <a:latin typeface="Letter-join Print Plus 1" panose="02000805000000020003" pitchFamily="50" charset="0"/>
            </a:endParaRPr>
          </a:p>
          <a:p>
            <a:pPr marL="342900" indent="-342900" algn="l">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House Group T-shirt</a:t>
            </a:r>
          </a:p>
          <a:p>
            <a:pPr marL="342900" indent="-342900" algn="l">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Blue shorts</a:t>
            </a:r>
          </a:p>
          <a:p>
            <a:pPr marL="342900" indent="-342900" algn="l">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Suitable pumps or trainers</a:t>
            </a:r>
          </a:p>
          <a:p>
            <a:pPr marL="342900" indent="-342900" algn="l">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School tracksuits are also available for colder months. Trainers only on PE days.</a:t>
            </a:r>
          </a:p>
          <a:p>
            <a:pPr algn="l">
              <a:lnSpc>
                <a:spcPct val="100000"/>
              </a:lnSpc>
              <a:spcBef>
                <a:spcPts val="592"/>
              </a:spcBef>
              <a:buClr>
                <a:schemeClr val="lt1"/>
              </a:buClr>
              <a:buSzPct val="100000"/>
            </a:pPr>
            <a:endParaRPr lang="en-GB" dirty="0">
              <a:latin typeface="Letter-join Print Plus 1" panose="02000805000000020003" pitchFamily="50" charset="0"/>
            </a:endParaRPr>
          </a:p>
          <a:p>
            <a:pPr algn="l">
              <a:lnSpc>
                <a:spcPct val="100000"/>
              </a:lnSpc>
              <a:spcBef>
                <a:spcPts val="592"/>
              </a:spcBef>
              <a:buClr>
                <a:schemeClr val="lt1"/>
              </a:buClr>
              <a:buSzPct val="100000"/>
            </a:pPr>
            <a:endParaRPr lang="en-GB" dirty="0">
              <a:latin typeface="Letter-join Print Plus 1" panose="02000805000000020003" pitchFamily="50" charset="0"/>
            </a:endParaRPr>
          </a:p>
          <a:p>
            <a:pPr marL="342900" indent="-154940" algn="l">
              <a:lnSpc>
                <a:spcPct val="100000"/>
              </a:lnSpc>
              <a:spcBef>
                <a:spcPts val="592"/>
              </a:spcBef>
              <a:buClr>
                <a:schemeClr val="lt1"/>
              </a:buClr>
              <a:buSzPct val="100000"/>
            </a:pPr>
            <a:endParaRPr lang="en-GB" dirty="0">
              <a:latin typeface="Letter-join Print Plus 1" panose="02000805000000020003" pitchFamily="50" charset="0"/>
            </a:endParaRPr>
          </a:p>
        </p:txBody>
      </p:sp>
      <p:pic>
        <p:nvPicPr>
          <p:cNvPr id="8" name="Google Shape;123;p6">
            <a:extLst>
              <a:ext uri="{FF2B5EF4-FFF2-40B4-BE49-F238E27FC236}">
                <a16:creationId xmlns:a16="http://schemas.microsoft.com/office/drawing/2014/main" id="{C3301B54-D3DF-4279-920E-2D64C5B53E9B}"/>
              </a:ext>
            </a:extLst>
          </p:cNvPr>
          <p:cNvPicPr preferRelativeResize="0"/>
          <p:nvPr/>
        </p:nvPicPr>
        <p:blipFill rotWithShape="1">
          <a:blip r:embed="rId3">
            <a:alphaModFix/>
          </a:blip>
          <a:srcRect/>
          <a:stretch/>
        </p:blipFill>
        <p:spPr>
          <a:xfrm rot="989056">
            <a:off x="9180565" y="2784756"/>
            <a:ext cx="1033671" cy="1049450"/>
          </a:xfrm>
          <a:prstGeom prst="rect">
            <a:avLst/>
          </a:prstGeom>
          <a:noFill/>
          <a:ln>
            <a:noFill/>
          </a:ln>
        </p:spPr>
      </p:pic>
      <p:pic>
        <p:nvPicPr>
          <p:cNvPr id="9" name="Google Shape;124;p6">
            <a:extLst>
              <a:ext uri="{FF2B5EF4-FFF2-40B4-BE49-F238E27FC236}">
                <a16:creationId xmlns:a16="http://schemas.microsoft.com/office/drawing/2014/main" id="{83688790-4034-4083-81DF-AD83C3AA88FE}"/>
              </a:ext>
            </a:extLst>
          </p:cNvPr>
          <p:cNvPicPr preferRelativeResize="0"/>
          <p:nvPr/>
        </p:nvPicPr>
        <p:blipFill rotWithShape="1">
          <a:blip r:embed="rId4">
            <a:alphaModFix/>
          </a:blip>
          <a:srcRect l="27737" t="4350" r="22632" b="16742"/>
          <a:stretch/>
        </p:blipFill>
        <p:spPr>
          <a:xfrm>
            <a:off x="10210799" y="3549400"/>
            <a:ext cx="1199284" cy="1357738"/>
          </a:xfrm>
          <a:prstGeom prst="rect">
            <a:avLst/>
          </a:prstGeom>
          <a:noFill/>
          <a:ln>
            <a:noFill/>
          </a:ln>
        </p:spPr>
      </p:pic>
      <p:pic>
        <p:nvPicPr>
          <p:cNvPr id="10" name="Picture 9">
            <a:extLst>
              <a:ext uri="{FF2B5EF4-FFF2-40B4-BE49-F238E27FC236}">
                <a16:creationId xmlns:a16="http://schemas.microsoft.com/office/drawing/2014/main" id="{A6E6A89F-2ADA-40F0-8AEB-E302F1A4704B}"/>
              </a:ext>
            </a:extLst>
          </p:cNvPr>
          <p:cNvPicPr>
            <a:picLocks noChangeAspect="1"/>
          </p:cNvPicPr>
          <p:nvPr/>
        </p:nvPicPr>
        <p:blipFill>
          <a:blip r:embed="rId5"/>
          <a:stretch>
            <a:fillRect/>
          </a:stretch>
        </p:blipFill>
        <p:spPr>
          <a:xfrm>
            <a:off x="7381539" y="2076312"/>
            <a:ext cx="1425077" cy="1243079"/>
          </a:xfrm>
          <a:prstGeom prst="rect">
            <a:avLst/>
          </a:prstGeom>
        </p:spPr>
      </p:pic>
    </p:spTree>
    <p:extLst>
      <p:ext uri="{BB962C8B-B14F-4D97-AF65-F5344CB8AC3E}">
        <p14:creationId xmlns:p14="http://schemas.microsoft.com/office/powerpoint/2010/main" val="3350966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E957-AE36-4D1B-A97F-70780A8EFE36}"/>
              </a:ext>
            </a:extLst>
          </p:cNvPr>
          <p:cNvSpPr>
            <a:spLocks noGrp="1"/>
          </p:cNvSpPr>
          <p:nvPr>
            <p:ph type="title"/>
          </p:nvPr>
        </p:nvSpPr>
        <p:spPr>
          <a:xfrm>
            <a:off x="726141" y="137280"/>
            <a:ext cx="10058400" cy="1371600"/>
          </a:xfrm>
        </p:spPr>
        <p:txBody>
          <a:bodyPr>
            <a:normAutofit/>
          </a:bodyPr>
          <a:lstStyle/>
          <a:p>
            <a:r>
              <a:rPr lang="en-GB" dirty="0"/>
              <a:t>Expectations and Standards: The St Matthew’s Way </a:t>
            </a:r>
          </a:p>
        </p:txBody>
      </p:sp>
      <p:sp>
        <p:nvSpPr>
          <p:cNvPr id="3" name="Text Placeholder 2">
            <a:extLst>
              <a:ext uri="{FF2B5EF4-FFF2-40B4-BE49-F238E27FC236}">
                <a16:creationId xmlns:a16="http://schemas.microsoft.com/office/drawing/2014/main" id="{A190A78E-12BB-4C23-A386-DDE5351F950F}"/>
              </a:ext>
            </a:extLst>
          </p:cNvPr>
          <p:cNvSpPr>
            <a:spLocks noGrp="1"/>
          </p:cNvSpPr>
          <p:nvPr>
            <p:ph type="body" idx="1"/>
          </p:nvPr>
        </p:nvSpPr>
        <p:spPr>
          <a:xfrm>
            <a:off x="206188" y="1658471"/>
            <a:ext cx="10927976" cy="4833649"/>
          </a:xfrm>
        </p:spPr>
        <p:txBody>
          <a:bodyPr>
            <a:normAutofit/>
          </a:bodyPr>
          <a:lstStyle/>
          <a:p>
            <a:r>
              <a:rPr lang="en-GB" sz="1400" dirty="0"/>
              <a:t>The St Matthew’s Way means providing consistently high standards for every child, in every classroom, every day.</a:t>
            </a:r>
          </a:p>
          <a:p>
            <a:r>
              <a:rPr lang="en-GB" sz="1400" dirty="0"/>
              <a:t>Children are welcomed warmly and known as individuals.</a:t>
            </a:r>
          </a:p>
          <a:p>
            <a:endParaRPr lang="en-GB" sz="1400" dirty="0"/>
          </a:p>
          <a:p>
            <a:r>
              <a:rPr lang="en-GB" sz="1400" dirty="0"/>
              <a:t>Adults model calm, respectful and professional behaviour.</a:t>
            </a:r>
          </a:p>
          <a:p>
            <a:r>
              <a:rPr lang="en-GB" sz="1400" dirty="0"/>
              <a:t>Classrooms are organised, purposeful and ready for learning.</a:t>
            </a:r>
          </a:p>
          <a:p>
            <a:r>
              <a:rPr lang="en-GB" sz="1400" dirty="0"/>
              <a:t>Expectations for learning, behaviour and presentation are consistently high.</a:t>
            </a:r>
          </a:p>
          <a:p>
            <a:r>
              <a:rPr lang="en-GB" sz="1400" dirty="0"/>
              <a:t>Lessons are well planned, appropriately challenging and adapted to meet need.</a:t>
            </a:r>
          </a:p>
          <a:p>
            <a:r>
              <a:rPr lang="en-GB" sz="1400" dirty="0"/>
              <a:t>Reading, handwriting, number fluency and oracy remain visible priorities.</a:t>
            </a:r>
          </a:p>
          <a:p>
            <a:r>
              <a:rPr lang="en-GB" sz="1400" dirty="0"/>
              <a:t>Staff actively teach, circulate, question and respond rather than remaining at a desk.</a:t>
            </a:r>
          </a:p>
          <a:p>
            <a:r>
              <a:rPr lang="en-GB" sz="1400" dirty="0"/>
              <a:t>Agreed routines, policies and individual support plans are followed consistently.</a:t>
            </a:r>
          </a:p>
          <a:p>
            <a:r>
              <a:rPr lang="en-GB" sz="1400" dirty="0"/>
              <a:t>Children’s dignity, safety and wellbeing are protected at all times.</a:t>
            </a:r>
          </a:p>
          <a:p>
            <a:r>
              <a:rPr lang="en-GB" sz="1400" dirty="0"/>
              <a:t>Concerns are addressed promptly and support is requested when needed.</a:t>
            </a:r>
          </a:p>
          <a:p>
            <a:r>
              <a:rPr lang="en-GB" sz="1400" dirty="0"/>
              <a:t>Consistency is not about every classroom looking identical. It is about every child receiving the same high standard of care, teaching and support.</a:t>
            </a:r>
          </a:p>
        </p:txBody>
      </p:sp>
    </p:spTree>
    <p:extLst>
      <p:ext uri="{BB962C8B-B14F-4D97-AF65-F5344CB8AC3E}">
        <p14:creationId xmlns:p14="http://schemas.microsoft.com/office/powerpoint/2010/main" val="2243903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711572" y="-73865"/>
            <a:ext cx="10288121" cy="1668462"/>
          </a:xfrm>
          <a:prstGeom prst="rect">
            <a:avLst/>
          </a:prstGeom>
          <a:noFill/>
          <a:ln>
            <a:noFill/>
          </a:ln>
        </p:spPr>
        <p:txBody>
          <a:bodyPr spcFirstLastPara="1" wrap="square" lIns="91425" tIns="45700" rIns="91425" bIns="45700" anchor="ctr" anchorCtr="0">
            <a:normAutofit fontScale="90000"/>
          </a:bodyPr>
          <a:lstStyle/>
          <a:p>
            <a:pPr algn="ctr">
              <a:lnSpc>
                <a:spcPct val="100000"/>
              </a:lnSpc>
              <a:buClr>
                <a:schemeClr val="lt1"/>
              </a:buClr>
              <a:buSzPct val="100000"/>
            </a:pPr>
            <a:br>
              <a:rPr lang="en-GB" sz="6700" b="1" dirty="0">
                <a:latin typeface="Letter-join Air Plus 40" panose="02000805000000020003" pitchFamily="50" charset="0"/>
              </a:rPr>
            </a:br>
            <a:r>
              <a:rPr lang="en-GB" sz="3600" b="1" dirty="0">
                <a:latin typeface="+mj-lt"/>
              </a:rPr>
              <a:t>Home/School Agreement / Behaviour and relationship Policy</a:t>
            </a:r>
            <a:br>
              <a:rPr lang="en-GB" sz="6700" b="1" dirty="0">
                <a:latin typeface="+mj-lt"/>
              </a:rPr>
            </a:br>
            <a:endParaRPr dirty="0">
              <a:latin typeface="+mj-lt"/>
            </a:endParaRPr>
          </a:p>
        </p:txBody>
      </p:sp>
      <p:sp>
        <p:nvSpPr>
          <p:cNvPr id="148" name="Google Shape;148;p7"/>
          <p:cNvSpPr txBox="1">
            <a:spLocks noGrp="1"/>
          </p:cNvSpPr>
          <p:nvPr>
            <p:ph type="body" idx="1"/>
          </p:nvPr>
        </p:nvSpPr>
        <p:spPr>
          <a:xfrm>
            <a:off x="874665" y="467117"/>
            <a:ext cx="9961933" cy="3762375"/>
          </a:xfrm>
          <a:prstGeom prst="rect">
            <a:avLst/>
          </a:prstGeom>
          <a:noFill/>
          <a:ln>
            <a:noFill/>
          </a:ln>
        </p:spPr>
        <p:txBody>
          <a:bodyPr spcFirstLastPara="1" wrap="square" lIns="91425" tIns="45700" rIns="91425" bIns="45700" anchor="t" anchorCtr="0">
            <a:noAutofit/>
          </a:bodyPr>
          <a:lstStyle/>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endParaRPr lang="en-GB" sz="2000" dirty="0"/>
          </a:p>
          <a:p>
            <a:pPr marL="0" indent="0">
              <a:spcBef>
                <a:spcPts val="0"/>
              </a:spcBef>
              <a:buClr>
                <a:schemeClr val="lt1"/>
              </a:buClr>
              <a:buSzPts val="2000"/>
              <a:buNone/>
            </a:pPr>
            <a:r>
              <a:rPr lang="en-GB" dirty="0">
                <a:latin typeface="+mj-lt"/>
              </a:rPr>
              <a:t>In the event of children not adhering to the code of conduct, behaviour and relationship  the following sanctions will be applied using </a:t>
            </a:r>
            <a:r>
              <a:rPr lang="en-GB" b="1" dirty="0">
                <a:latin typeface="+mj-lt"/>
              </a:rPr>
              <a:t> based on the seriousness</a:t>
            </a:r>
            <a:r>
              <a:rPr lang="en-GB" dirty="0">
                <a:latin typeface="+mj-lt"/>
              </a:rPr>
              <a:t> of the behaviour.</a:t>
            </a:r>
            <a:endParaRPr dirty="0">
              <a:latin typeface="+mj-lt"/>
            </a:endParaRPr>
          </a:p>
          <a:p>
            <a:pPr marL="0" indent="0">
              <a:spcBef>
                <a:spcPts val="400"/>
              </a:spcBef>
              <a:buClr>
                <a:schemeClr val="lt1"/>
              </a:buClr>
              <a:buSzPts val="2000"/>
              <a:buNone/>
            </a:pPr>
            <a:endParaRPr sz="2000" dirty="0"/>
          </a:p>
          <a:p>
            <a:pPr marL="342900" indent="-215900">
              <a:spcBef>
                <a:spcPts val="400"/>
              </a:spcBef>
              <a:buClr>
                <a:schemeClr val="lt1"/>
              </a:buClr>
              <a:buSzPts val="2000"/>
              <a:buNone/>
            </a:pPr>
            <a:endParaRPr sz="2000" dirty="0"/>
          </a:p>
        </p:txBody>
      </p:sp>
      <p:pic>
        <p:nvPicPr>
          <p:cNvPr id="1028" name="Picture 4">
            <a:extLst>
              <a:ext uri="{FF2B5EF4-FFF2-40B4-BE49-F238E27FC236}">
                <a16:creationId xmlns:a16="http://schemas.microsoft.com/office/drawing/2014/main" id="{2C1698E6-86CC-4341-B73B-17F11A0C0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5669" y="2985285"/>
            <a:ext cx="4841666" cy="34625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1FC2E0-001E-49AF-B2DA-04FC3CCD3512}"/>
              </a:ext>
            </a:extLst>
          </p:cNvPr>
          <p:cNvPicPr>
            <a:picLocks noChangeAspect="1"/>
          </p:cNvPicPr>
          <p:nvPr/>
        </p:nvPicPr>
        <p:blipFill>
          <a:blip r:embed="rId4"/>
          <a:stretch>
            <a:fillRect/>
          </a:stretch>
        </p:blipFill>
        <p:spPr>
          <a:xfrm>
            <a:off x="517742" y="2985285"/>
            <a:ext cx="5172823" cy="329897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Good to be Green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32;p12">
            <a:extLst>
              <a:ext uri="{FF2B5EF4-FFF2-40B4-BE49-F238E27FC236}">
                <a16:creationId xmlns:a16="http://schemas.microsoft.com/office/drawing/2014/main" id="{28B5075E-491E-45A5-AC95-DE3EAF639F14}"/>
              </a:ext>
            </a:extLst>
          </p:cNvPr>
          <p:cNvSpPr txBox="1">
            <a:spLocks/>
          </p:cNvSpPr>
          <p:nvPr/>
        </p:nvSpPr>
        <p:spPr>
          <a:xfrm>
            <a:off x="3218782" y="4908196"/>
            <a:ext cx="5754432" cy="1744403"/>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14300">
              <a:lnSpc>
                <a:spcPct val="100000"/>
              </a:lnSpc>
              <a:spcBef>
                <a:spcPts val="360"/>
              </a:spcBef>
              <a:buSzPct val="80357"/>
            </a:pPr>
            <a:r>
              <a:rPr lang="en-GB" dirty="0">
                <a:latin typeface="Letter-join Print Plus 1" panose="02000805000000020003" pitchFamily="50" charset="0"/>
              </a:rPr>
              <a:t>Weekly Assembly Rewards!</a:t>
            </a:r>
          </a:p>
        </p:txBody>
      </p:sp>
      <p:pic>
        <p:nvPicPr>
          <p:cNvPr id="9" name="Picture 8">
            <a:extLst>
              <a:ext uri="{FF2B5EF4-FFF2-40B4-BE49-F238E27FC236}">
                <a16:creationId xmlns:a16="http://schemas.microsoft.com/office/drawing/2014/main" id="{F18811C8-DC69-4205-9E83-5A6501EFF36B}"/>
              </a:ext>
            </a:extLst>
          </p:cNvPr>
          <p:cNvPicPr>
            <a:picLocks noChangeAspect="1"/>
          </p:cNvPicPr>
          <p:nvPr/>
        </p:nvPicPr>
        <p:blipFill rotWithShape="1">
          <a:blip r:embed="rId3"/>
          <a:srcRect l="9320"/>
          <a:stretch/>
        </p:blipFill>
        <p:spPr>
          <a:xfrm>
            <a:off x="4264084" y="1365251"/>
            <a:ext cx="3663829" cy="3296247"/>
          </a:xfrm>
          <a:prstGeom prst="rect">
            <a:avLst/>
          </a:prstGeom>
        </p:spPr>
      </p:pic>
    </p:spTree>
    <p:extLst>
      <p:ext uri="{BB962C8B-B14F-4D97-AF65-F5344CB8AC3E}">
        <p14:creationId xmlns:p14="http://schemas.microsoft.com/office/powerpoint/2010/main" val="2801150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Rewards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41;p8">
            <a:extLst>
              <a:ext uri="{FF2B5EF4-FFF2-40B4-BE49-F238E27FC236}">
                <a16:creationId xmlns:a16="http://schemas.microsoft.com/office/drawing/2014/main" id="{4E157CE7-9BB0-4E0F-96C2-9397C2723BD1}"/>
              </a:ext>
            </a:extLst>
          </p:cNvPr>
          <p:cNvSpPr txBox="1">
            <a:spLocks/>
          </p:cNvSpPr>
          <p:nvPr/>
        </p:nvSpPr>
        <p:spPr>
          <a:xfrm>
            <a:off x="1481906" y="1514617"/>
            <a:ext cx="8964488" cy="5618444"/>
          </a:xfrm>
          <a:prstGeom prst="rect">
            <a:avLst/>
          </a:prstGeom>
          <a:noFill/>
          <a:ln>
            <a:noFill/>
          </a:ln>
        </p:spPr>
        <p:txBody>
          <a:bodyPr spcFirstLastPara="1" vert="horz" wrap="square" lIns="91425" tIns="45700" rIns="91425" bIns="45700" rtlCol="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buClr>
                <a:schemeClr val="lt1"/>
              </a:buClr>
              <a:buSzPts val="2800"/>
            </a:pPr>
            <a:r>
              <a:rPr lang="en-GB" sz="2000" dirty="0">
                <a:latin typeface="Letter-join Print Plus 1" panose="02000805000000020003" pitchFamily="50" charset="0"/>
              </a:rPr>
              <a:t>We use lots of rewards to promote positive behaviour.</a:t>
            </a:r>
            <a:endParaRPr lang="en-GB" sz="1800" dirty="0">
              <a:latin typeface="Letter-join Print Plus 1" panose="02000805000000020003" pitchFamily="50" charset="0"/>
            </a:endParaRPr>
          </a:p>
          <a:p>
            <a:pPr algn="l">
              <a:lnSpc>
                <a:spcPct val="100000"/>
              </a:lnSpc>
              <a:spcBef>
                <a:spcPts val="480"/>
              </a:spcBef>
              <a:buClr>
                <a:schemeClr val="lt1"/>
              </a:buClr>
              <a:buSzPts val="2400"/>
            </a:pPr>
            <a:r>
              <a:rPr lang="en-GB" sz="1800" u="sng" dirty="0">
                <a:latin typeface="Letter-join Print Plus 1" panose="02000805000000020003" pitchFamily="50" charset="0"/>
              </a:rPr>
              <a:t>For example: </a:t>
            </a:r>
            <a:endParaRPr lang="en-GB" sz="1800" dirty="0">
              <a:latin typeface="Letter-join Print Plus 1" panose="02000805000000020003" pitchFamily="50" charset="0"/>
            </a:endParaRPr>
          </a:p>
          <a:p>
            <a:pPr marL="342900">
              <a:spcBef>
                <a:spcPts val="480"/>
              </a:spcBef>
              <a:buSzPts val="2400"/>
            </a:pPr>
            <a:r>
              <a:rPr lang="en-GB" sz="1800" dirty="0">
                <a:latin typeface="Letter-join Print Plus 1" panose="02000805000000020003" pitchFamily="50" charset="0"/>
              </a:rPr>
              <a:t>Good to be Green</a:t>
            </a:r>
          </a:p>
          <a:p>
            <a:pPr marL="342900">
              <a:spcBef>
                <a:spcPts val="480"/>
              </a:spcBef>
              <a:buSzPts val="2400"/>
            </a:pPr>
            <a:r>
              <a:rPr lang="en-GB" sz="1800" dirty="0">
                <a:latin typeface="Letter-join Print Plus 1" panose="02000805000000020003" pitchFamily="50" charset="0"/>
              </a:rPr>
              <a:t>Friday phone calls </a:t>
            </a:r>
          </a:p>
          <a:p>
            <a:pPr marL="342900">
              <a:spcBef>
                <a:spcPts val="480"/>
              </a:spcBef>
              <a:buSzPts val="2400"/>
            </a:pPr>
            <a:r>
              <a:rPr lang="en-GB" sz="1800" dirty="0">
                <a:latin typeface="Letter-join Print Plus 1" panose="02000805000000020003" pitchFamily="50" charset="0"/>
              </a:rPr>
              <a:t>Stickers/stamps</a:t>
            </a:r>
          </a:p>
          <a:p>
            <a:pPr marL="342900">
              <a:spcBef>
                <a:spcPts val="480"/>
              </a:spcBef>
              <a:buSzPts val="2400"/>
            </a:pPr>
            <a:r>
              <a:rPr lang="en-GB" sz="1800" dirty="0">
                <a:latin typeface="Letter-join Print Plus 1" panose="02000805000000020003" pitchFamily="50" charset="0"/>
              </a:rPr>
              <a:t>Table of the week</a:t>
            </a:r>
          </a:p>
          <a:p>
            <a:pPr marL="342900">
              <a:spcBef>
                <a:spcPts val="480"/>
              </a:spcBef>
              <a:buSzPts val="2400"/>
            </a:pPr>
            <a:r>
              <a:rPr lang="en-GB" sz="1800" dirty="0">
                <a:latin typeface="Letter-join Print Plus 1" panose="02000805000000020003" pitchFamily="50" charset="0"/>
              </a:rPr>
              <a:t>Praise</a:t>
            </a:r>
          </a:p>
          <a:p>
            <a:pPr marL="342900">
              <a:spcBef>
                <a:spcPts val="480"/>
              </a:spcBef>
              <a:buSzPts val="2400"/>
            </a:pPr>
            <a:r>
              <a:rPr lang="en-GB" sz="1800" dirty="0">
                <a:latin typeface="Letter-join Print Plus 1" panose="02000805000000020003" pitchFamily="50" charset="0"/>
              </a:rPr>
              <a:t>Show work to another teacher</a:t>
            </a:r>
          </a:p>
          <a:p>
            <a:pPr marL="342900">
              <a:spcBef>
                <a:spcPts val="480"/>
              </a:spcBef>
              <a:buSzPts val="2400"/>
            </a:pPr>
            <a:r>
              <a:rPr lang="en-GB" sz="1800" dirty="0">
                <a:latin typeface="Letter-join Print Plus 1" panose="02000805000000020003" pitchFamily="50" charset="0"/>
              </a:rPr>
              <a:t>Certificates</a:t>
            </a:r>
          </a:p>
          <a:p>
            <a:pPr marL="342900">
              <a:spcBef>
                <a:spcPts val="480"/>
              </a:spcBef>
              <a:buSzPts val="2400"/>
            </a:pPr>
            <a:r>
              <a:rPr lang="en-GB" sz="1800" dirty="0">
                <a:latin typeface="Letter-join Print Plus 1" panose="02000805000000020003" pitchFamily="50" charset="0"/>
              </a:rPr>
              <a:t>Class Dojo point- Dojo Shop </a:t>
            </a:r>
          </a:p>
          <a:p>
            <a:pPr marL="342900">
              <a:spcBef>
                <a:spcPts val="480"/>
              </a:spcBef>
              <a:buSzPts val="2400"/>
            </a:pPr>
            <a:r>
              <a:rPr lang="en-GB" sz="1800" dirty="0">
                <a:latin typeface="Letter-join Print Plus 1" panose="02000805000000020003" pitchFamily="50" charset="0"/>
              </a:rPr>
              <a:t>Letter/ postcard home</a:t>
            </a:r>
          </a:p>
          <a:p>
            <a:pPr marL="342900">
              <a:spcBef>
                <a:spcPts val="480"/>
              </a:spcBef>
              <a:buSzPts val="2400"/>
            </a:pPr>
            <a:r>
              <a:rPr lang="en-GB" sz="1800" dirty="0">
                <a:latin typeface="Letter-join Print Plus 1" panose="02000805000000020003" pitchFamily="50" charset="0"/>
              </a:rPr>
              <a:t>Headteacher Award</a:t>
            </a:r>
          </a:p>
          <a:p>
            <a:pPr marL="342900">
              <a:spcBef>
                <a:spcPts val="480"/>
              </a:spcBef>
              <a:buSzPts val="2400"/>
            </a:pPr>
            <a:r>
              <a:rPr lang="en-GB" sz="1800" dirty="0">
                <a:latin typeface="Letter-join Print Plus 1" panose="02000805000000020003" pitchFamily="50" charset="0"/>
              </a:rPr>
              <a:t>Golden Star Chart</a:t>
            </a:r>
          </a:p>
          <a:p>
            <a:pPr marL="342900">
              <a:spcBef>
                <a:spcPts val="480"/>
              </a:spcBef>
              <a:buSzPts val="2400"/>
            </a:pPr>
            <a:r>
              <a:rPr lang="en-GB" sz="1800" dirty="0">
                <a:latin typeface="Letter-join Print Plus 1" panose="02000805000000020003" pitchFamily="50" charset="0"/>
              </a:rPr>
              <a:t>Celebration phone calls on a Friday</a:t>
            </a:r>
          </a:p>
        </p:txBody>
      </p:sp>
      <p:pic>
        <p:nvPicPr>
          <p:cNvPr id="8" name="Picture 7">
            <a:extLst>
              <a:ext uri="{FF2B5EF4-FFF2-40B4-BE49-F238E27FC236}">
                <a16:creationId xmlns:a16="http://schemas.microsoft.com/office/drawing/2014/main" id="{DEF8187F-E8BF-48B8-A88F-546F4AD86ABC}"/>
              </a:ext>
            </a:extLst>
          </p:cNvPr>
          <p:cNvPicPr>
            <a:picLocks noChangeAspect="1"/>
          </p:cNvPicPr>
          <p:nvPr/>
        </p:nvPicPr>
        <p:blipFill>
          <a:blip r:embed="rId3"/>
          <a:stretch>
            <a:fillRect/>
          </a:stretch>
        </p:blipFill>
        <p:spPr>
          <a:xfrm rot="394444">
            <a:off x="7477684" y="1851315"/>
            <a:ext cx="3648075" cy="1778720"/>
          </a:xfrm>
          <a:prstGeom prst="rect">
            <a:avLst/>
          </a:prstGeom>
        </p:spPr>
      </p:pic>
    </p:spTree>
    <p:extLst>
      <p:ext uri="{BB962C8B-B14F-4D97-AF65-F5344CB8AC3E}">
        <p14:creationId xmlns:p14="http://schemas.microsoft.com/office/powerpoint/2010/main" val="71055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4"/>
          <p:cNvSpPr txBox="1">
            <a:spLocks noGrp="1"/>
          </p:cNvSpPr>
          <p:nvPr>
            <p:ph type="title"/>
          </p:nvPr>
        </p:nvSpPr>
        <p:spPr>
          <a:xfrm>
            <a:off x="2272784" y="383238"/>
            <a:ext cx="6319656"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dirty="0">
                <a:latin typeface="Century Gothic"/>
                <a:ea typeface="Century Gothic"/>
                <a:cs typeface="Century Gothic"/>
                <a:sym typeface="Century Gothic"/>
              </a:rPr>
              <a:t>Attendance Matters</a:t>
            </a:r>
            <a:endParaRPr b="1" u="sng" dirty="0">
              <a:latin typeface="Century Gothic"/>
              <a:ea typeface="Century Gothic"/>
              <a:cs typeface="Century Gothic"/>
              <a:sym typeface="Century Gothic"/>
            </a:endParaRPr>
          </a:p>
        </p:txBody>
      </p:sp>
      <p:sp>
        <p:nvSpPr>
          <p:cNvPr id="88" name="Google Shape;88;p4"/>
          <p:cNvSpPr txBox="1">
            <a:spLocks noGrp="1"/>
          </p:cNvSpPr>
          <p:nvPr>
            <p:ph type="body" idx="1"/>
          </p:nvPr>
        </p:nvSpPr>
        <p:spPr>
          <a:xfrm>
            <a:off x="403412" y="1986579"/>
            <a:ext cx="10058400" cy="3931920"/>
          </a:xfrm>
          <a:prstGeom prst="rect">
            <a:avLst/>
          </a:prstGeom>
          <a:noFill/>
          <a:ln>
            <a:noFill/>
          </a:ln>
        </p:spPr>
        <p:txBody>
          <a:bodyPr spcFirstLastPara="1" wrap="square" lIns="91425" tIns="45700" rIns="91425" bIns="45700" anchor="t" anchorCtr="0">
            <a:normAutofit fontScale="85000" lnSpcReduction="20000"/>
          </a:bodyPr>
          <a:lstStyle/>
          <a:p>
            <a:pPr marL="182880" lvl="0" indent="-156209" algn="l" rtl="0">
              <a:lnSpc>
                <a:spcPct val="100000"/>
              </a:lnSpc>
              <a:spcBef>
                <a:spcPts val="0"/>
              </a:spcBef>
              <a:spcAft>
                <a:spcPts val="0"/>
              </a:spcAft>
              <a:buClr>
                <a:schemeClr val="dk1"/>
              </a:buClr>
              <a:buSzPct val="100000"/>
              <a:buChar char="◦"/>
            </a:pPr>
            <a:r>
              <a:rPr lang="en-GB" sz="2800" dirty="0">
                <a:solidFill>
                  <a:schemeClr val="dk1"/>
                </a:solidFill>
              </a:rPr>
              <a:t> As a whole school, we expect 97% attendance- </a:t>
            </a:r>
            <a:r>
              <a:rPr lang="en-GB" sz="2800" b="1" dirty="0">
                <a:solidFill>
                  <a:schemeClr val="dk1"/>
                </a:solidFill>
              </a:rPr>
              <a:t>Every day counts! </a:t>
            </a:r>
            <a:endParaRPr sz="2800" b="1" dirty="0">
              <a:solidFill>
                <a:schemeClr val="dk1"/>
              </a:solidFill>
            </a:endParaRPr>
          </a:p>
          <a:p>
            <a:pPr marL="457200" lvl="0" indent="0" algn="l" rtl="0">
              <a:lnSpc>
                <a:spcPct val="100000"/>
              </a:lnSpc>
              <a:spcBef>
                <a:spcPts val="0"/>
              </a:spcBef>
              <a:spcAft>
                <a:spcPts val="0"/>
              </a:spcAft>
              <a:buNone/>
            </a:pPr>
            <a:endParaRPr sz="2800" dirty="0">
              <a:solidFill>
                <a:schemeClr val="dk1"/>
              </a:solidFill>
            </a:endParaRPr>
          </a:p>
          <a:p>
            <a:pPr marL="0" lvl="0" indent="0" algn="l" rtl="0">
              <a:lnSpc>
                <a:spcPct val="115000"/>
              </a:lnSpc>
              <a:spcBef>
                <a:spcPts val="1200"/>
              </a:spcBef>
              <a:spcAft>
                <a:spcPts val="0"/>
              </a:spcAft>
              <a:buNone/>
            </a:pPr>
            <a:r>
              <a:rPr lang="en-GB" sz="2800" dirty="0">
                <a:solidFill>
                  <a:schemeClr val="dk1"/>
                </a:solidFill>
              </a:rPr>
              <a:t>Being in school every day means:</a:t>
            </a:r>
            <a:endParaRPr sz="2800" dirty="0">
              <a:solidFill>
                <a:schemeClr val="dk1"/>
              </a:solidFill>
            </a:endParaRPr>
          </a:p>
          <a:p>
            <a:pPr marL="457200" lvl="0" indent="-379730" algn="l" rtl="0">
              <a:lnSpc>
                <a:spcPct val="115000"/>
              </a:lnSpc>
              <a:spcBef>
                <a:spcPts val="1200"/>
              </a:spcBef>
              <a:spcAft>
                <a:spcPts val="0"/>
              </a:spcAft>
              <a:buClr>
                <a:schemeClr val="dk1"/>
              </a:buClr>
              <a:buSzPct val="100000"/>
              <a:buChar char="◦"/>
            </a:pPr>
            <a:r>
              <a:rPr lang="en-GB" sz="2800" dirty="0">
                <a:solidFill>
                  <a:schemeClr val="dk1"/>
                </a:solidFill>
              </a:rPr>
              <a:t>More learning opportunities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Stronger friendships 🤝</a:t>
            </a:r>
            <a:br>
              <a:rPr lang="en-GB" sz="2800" dirty="0">
                <a:solidFill>
                  <a:schemeClr val="dk1"/>
                </a:solidFill>
              </a:rPr>
            </a:br>
            <a:endParaRPr sz="2800" dirty="0">
              <a:solidFill>
                <a:schemeClr val="dk1"/>
              </a:solidFill>
            </a:endParaRPr>
          </a:p>
          <a:p>
            <a:pPr marL="457200" lvl="0" indent="-379730" algn="l" rtl="0">
              <a:lnSpc>
                <a:spcPct val="115000"/>
              </a:lnSpc>
              <a:spcBef>
                <a:spcPts val="0"/>
              </a:spcBef>
              <a:spcAft>
                <a:spcPts val="0"/>
              </a:spcAft>
              <a:buClr>
                <a:schemeClr val="dk1"/>
              </a:buClr>
              <a:buSzPct val="100000"/>
              <a:buChar char="◦"/>
            </a:pPr>
            <a:r>
              <a:rPr lang="en-GB" sz="2800" dirty="0">
                <a:solidFill>
                  <a:schemeClr val="dk1"/>
                </a:solidFill>
              </a:rPr>
              <a:t>Better progress and achievement 🌟</a:t>
            </a:r>
            <a:endParaRPr sz="2800" dirty="0">
              <a:solidFill>
                <a:schemeClr val="dk1"/>
              </a:solidFill>
            </a:endParaRPr>
          </a:p>
          <a:p>
            <a:pPr marL="457200" lvl="0" indent="0" algn="l" rtl="0">
              <a:lnSpc>
                <a:spcPct val="100000"/>
              </a:lnSpc>
              <a:spcBef>
                <a:spcPts val="1200"/>
              </a:spcBef>
              <a:spcAft>
                <a:spcPts val="0"/>
              </a:spcAft>
              <a:buNone/>
            </a:pPr>
            <a:endParaRPr sz="2800" dirty="0">
              <a:solidFill>
                <a:schemeClr val="dk1"/>
              </a:solidFill>
            </a:endParaRPr>
          </a:p>
          <a:p>
            <a:pPr marL="0" lvl="0" indent="0" algn="l" rtl="0">
              <a:lnSpc>
                <a:spcPct val="100000"/>
              </a:lnSpc>
              <a:spcBef>
                <a:spcPts val="900"/>
              </a:spcBef>
              <a:spcAft>
                <a:spcPts val="0"/>
              </a:spcAft>
              <a:buNone/>
            </a:pPr>
            <a:r>
              <a:rPr lang="en-GB" sz="2800" dirty="0">
                <a:solidFill>
                  <a:schemeClr val="dk1"/>
                </a:solidFill>
              </a:rPr>
              <a:t>Registration closes at </a:t>
            </a:r>
            <a:r>
              <a:rPr lang="en-GB" sz="2800" b="1" dirty="0">
                <a:solidFill>
                  <a:schemeClr val="dk1"/>
                </a:solidFill>
              </a:rPr>
              <a:t>8:55am </a:t>
            </a:r>
            <a:r>
              <a:rPr lang="en-GB" sz="2800" dirty="0">
                <a:solidFill>
                  <a:schemeClr val="dk1"/>
                </a:solidFill>
              </a:rPr>
              <a:t>so you must be in before that!</a:t>
            </a:r>
            <a:endParaRPr dirty="0">
              <a:solidFill>
                <a:schemeClr val="dk1"/>
              </a:solidFill>
            </a:endParaRPr>
          </a:p>
        </p:txBody>
      </p:sp>
      <p:pic>
        <p:nvPicPr>
          <p:cNvPr id="89" name="Google Shape;89;p4"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47773"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Homework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66;p10">
            <a:extLst>
              <a:ext uri="{FF2B5EF4-FFF2-40B4-BE49-F238E27FC236}">
                <a16:creationId xmlns:a16="http://schemas.microsoft.com/office/drawing/2014/main" id="{4983DB48-534E-4271-BD6D-7ED1E7AE4B73}"/>
              </a:ext>
            </a:extLst>
          </p:cNvPr>
          <p:cNvSpPr txBox="1">
            <a:spLocks/>
          </p:cNvSpPr>
          <p:nvPr/>
        </p:nvSpPr>
        <p:spPr>
          <a:xfrm>
            <a:off x="837497" y="1050202"/>
            <a:ext cx="10212481" cy="4705139"/>
          </a:xfrm>
          <a:prstGeom prst="rect">
            <a:avLst/>
          </a:prstGeom>
          <a:noFill/>
          <a:ln>
            <a:noFill/>
          </a:ln>
        </p:spPr>
        <p:txBody>
          <a:bodyPr spcFirstLastPara="1" vert="horz" wrap="square" lIns="91425" tIns="45700" rIns="91425" bIns="45700" rtlCol="0" anchor="t"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154940">
              <a:lnSpc>
                <a:spcPct val="100000"/>
              </a:lnSpc>
              <a:spcBef>
                <a:spcPts val="592"/>
              </a:spcBef>
              <a:buClr>
                <a:schemeClr val="lt1"/>
              </a:buClr>
              <a:buSzPct val="100000"/>
            </a:pPr>
            <a:endParaRPr lang="en-GB" dirty="0">
              <a:latin typeface="Letter-join Print Plus 1" panose="02000805000000020003" pitchFamily="50" charset="0"/>
            </a:endParaRPr>
          </a:p>
          <a:p>
            <a:pPr marL="342900" indent="-358140">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Our homework will consist of fun and engaging activity suggestions designed to support and reinforce what children are currently learning in school. These are optional ideas to help you enjoy learning together at home!</a:t>
            </a:r>
          </a:p>
          <a:p>
            <a:pPr marL="342900" indent="-358140">
              <a:lnSpc>
                <a:spcPct val="100000"/>
              </a:lnSpc>
              <a:spcBef>
                <a:spcPts val="592"/>
              </a:spcBef>
              <a:buClr>
                <a:schemeClr val="lt1"/>
              </a:buClr>
              <a:buSzPct val="100000"/>
              <a:buFont typeface="Arial" panose="020B0604020202020204" pitchFamily="34" charset="0"/>
              <a:buChar char="•"/>
            </a:pPr>
            <a:endParaRPr lang="en-GB" dirty="0">
              <a:latin typeface="Letter-join Print Plus 1" panose="02000805000000020003" pitchFamily="50" charset="0"/>
            </a:endParaRPr>
          </a:p>
          <a:p>
            <a:pPr marL="342900" indent="-358140">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Homework will be uploaded to Dojo and Homework Books will be sent home on a Monday to be returned on a Thursday/Friday. </a:t>
            </a:r>
          </a:p>
          <a:p>
            <a:pPr marL="342900" indent="-358140">
              <a:lnSpc>
                <a:spcPct val="100000"/>
              </a:lnSpc>
              <a:spcBef>
                <a:spcPts val="592"/>
              </a:spcBef>
              <a:buClr>
                <a:schemeClr val="lt1"/>
              </a:buClr>
              <a:buSzPct val="100000"/>
              <a:buFont typeface="Arial" panose="020B0604020202020204" pitchFamily="34" charset="0"/>
              <a:buChar char="•"/>
            </a:pPr>
            <a:endParaRPr lang="en-GB" dirty="0">
              <a:latin typeface="Letter-join Print Plus 1" panose="02000805000000020003" pitchFamily="50" charset="0"/>
            </a:endParaRPr>
          </a:p>
          <a:p>
            <a:pPr marL="342900" indent="-358140">
              <a:lnSpc>
                <a:spcPct val="100000"/>
              </a:lnSpc>
              <a:spcBef>
                <a:spcPts val="592"/>
              </a:spcBef>
              <a:buClr>
                <a:schemeClr val="lt1"/>
              </a:buClr>
              <a:buSzPct val="100000"/>
              <a:buFont typeface="Arial" panose="020B0604020202020204" pitchFamily="34" charset="0"/>
              <a:buChar char="•"/>
            </a:pPr>
            <a:r>
              <a:rPr lang="en-GB" dirty="0">
                <a:latin typeface="Letter-join Print Plus 1" panose="02000805000000020003" pitchFamily="50" charset="0"/>
              </a:rPr>
              <a:t>If you have any questions about Homework please speak to anyone in the Year 1 team. </a:t>
            </a:r>
          </a:p>
        </p:txBody>
      </p:sp>
    </p:spTree>
    <p:extLst>
      <p:ext uri="{BB962C8B-B14F-4D97-AF65-F5344CB8AC3E}">
        <p14:creationId xmlns:p14="http://schemas.microsoft.com/office/powerpoint/2010/main" val="1642629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238-899D-4D1E-83B7-5CB37598223C}"/>
              </a:ext>
            </a:extLst>
          </p:cNvPr>
          <p:cNvSpPr>
            <a:spLocks noGrp="1"/>
          </p:cNvSpPr>
          <p:nvPr>
            <p:ph type="title"/>
          </p:nvPr>
        </p:nvSpPr>
        <p:spPr/>
        <p:txBody>
          <a:bodyPr/>
          <a:lstStyle/>
          <a:p>
            <a:r>
              <a:rPr lang="en-GB" dirty="0"/>
              <a:t>Coming soon</a:t>
            </a:r>
          </a:p>
        </p:txBody>
      </p:sp>
      <p:sp>
        <p:nvSpPr>
          <p:cNvPr id="3" name="Text Placeholder 2">
            <a:extLst>
              <a:ext uri="{FF2B5EF4-FFF2-40B4-BE49-F238E27FC236}">
                <a16:creationId xmlns:a16="http://schemas.microsoft.com/office/drawing/2014/main" id="{8DE14761-F0D7-4BBD-90E5-A410338F3B2C}"/>
              </a:ext>
            </a:extLst>
          </p:cNvPr>
          <p:cNvSpPr>
            <a:spLocks noGrp="1"/>
          </p:cNvSpPr>
          <p:nvPr>
            <p:ph type="body" idx="1"/>
          </p:nvPr>
        </p:nvSpPr>
        <p:spPr/>
        <p:txBody>
          <a:bodyPr/>
          <a:lstStyle/>
          <a:p>
            <a:r>
              <a:rPr lang="en-GB" dirty="0"/>
              <a:t>New Mathematics – My Mathematics, Mathematics revision and practice for all, at the children's ability – assesses and adjusts as the children use it.</a:t>
            </a:r>
          </a:p>
          <a:p>
            <a:endParaRPr lang="en-GB" dirty="0"/>
          </a:p>
          <a:p>
            <a:endParaRPr lang="en-GB" dirty="0"/>
          </a:p>
        </p:txBody>
      </p:sp>
      <p:pic>
        <p:nvPicPr>
          <p:cNvPr id="4" name="Picture 3">
            <a:extLst>
              <a:ext uri="{FF2B5EF4-FFF2-40B4-BE49-F238E27FC236}">
                <a16:creationId xmlns:a16="http://schemas.microsoft.com/office/drawing/2014/main" id="{7EB4DAB9-2BC2-4FD6-A965-7A553C613B01}"/>
              </a:ext>
            </a:extLst>
          </p:cNvPr>
          <p:cNvPicPr>
            <a:picLocks noChangeAspect="1"/>
          </p:cNvPicPr>
          <p:nvPr/>
        </p:nvPicPr>
        <p:blipFill>
          <a:blip r:embed="rId2"/>
          <a:stretch>
            <a:fillRect/>
          </a:stretch>
        </p:blipFill>
        <p:spPr>
          <a:xfrm>
            <a:off x="4291179" y="4624388"/>
            <a:ext cx="3800475" cy="1266825"/>
          </a:xfrm>
          <a:prstGeom prst="rect">
            <a:avLst/>
          </a:prstGeom>
        </p:spPr>
      </p:pic>
    </p:spTree>
    <p:extLst>
      <p:ext uri="{BB962C8B-B14F-4D97-AF65-F5344CB8AC3E}">
        <p14:creationId xmlns:p14="http://schemas.microsoft.com/office/powerpoint/2010/main" val="397472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Phonics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C8811C3-1E92-4C39-B48C-637543A24B1E}"/>
              </a:ext>
            </a:extLst>
          </p:cNvPr>
          <p:cNvSpPr txBox="1"/>
          <p:nvPr/>
        </p:nvSpPr>
        <p:spPr>
          <a:xfrm>
            <a:off x="1404340" y="1365251"/>
            <a:ext cx="9383318" cy="3139321"/>
          </a:xfrm>
          <a:prstGeom prst="rect">
            <a:avLst/>
          </a:prstGeom>
          <a:noFill/>
        </p:spPr>
        <p:txBody>
          <a:bodyPr wrap="square">
            <a:spAutoFit/>
          </a:bodyPr>
          <a:lstStyle/>
          <a:p>
            <a:pPr algn="ctr"/>
            <a:r>
              <a:rPr lang="en-GB" dirty="0">
                <a:latin typeface="Letter-join Print Plus 1" panose="02000805000000020003" pitchFamily="50" charset="0"/>
              </a:rPr>
              <a:t>Phonics is a key priority in Year 1, providing children with the essential skills needed to become confident and fluent readers and writers. </a:t>
            </a:r>
          </a:p>
          <a:p>
            <a:pPr algn="ctr"/>
            <a:endParaRPr lang="en-GB" dirty="0">
              <a:latin typeface="Letter-join Print Plus 1" panose="02000805000000020003" pitchFamily="50" charset="0"/>
            </a:endParaRPr>
          </a:p>
          <a:p>
            <a:pPr algn="ctr"/>
            <a:r>
              <a:rPr lang="en-GB" dirty="0">
                <a:latin typeface="Letter-join Print Plus 1" panose="02000805000000020003" pitchFamily="50" charset="0"/>
              </a:rPr>
              <a:t>Children receive high-quality daily phonics teaching, with additional phonics practice and targeted support provided throughout the school day where needed. </a:t>
            </a:r>
          </a:p>
          <a:p>
            <a:pPr algn="ctr"/>
            <a:endParaRPr lang="en-GB" dirty="0">
              <a:latin typeface="Letter-join Print Plus 1" panose="02000805000000020003" pitchFamily="50" charset="0"/>
            </a:endParaRPr>
          </a:p>
          <a:p>
            <a:pPr algn="ctr"/>
            <a:r>
              <a:rPr lang="en-GB" dirty="0">
                <a:latin typeface="Letter-join Print Plus 1" panose="02000805000000020003" pitchFamily="50" charset="0"/>
              </a:rPr>
              <a:t>Regular assessments are used to monitor progress, identify gaps in learning and ensure teaching is closely matched to individual needs. This focused approach supports children in developing the knowledge and confidence required for the statutory Year 1 Phonics Screening Check (May 2027), while ensuring that phonics skills are embedded and applied across the wider curriculum.</a:t>
            </a:r>
          </a:p>
        </p:txBody>
      </p:sp>
    </p:spTree>
    <p:extLst>
      <p:ext uri="{BB962C8B-B14F-4D97-AF65-F5344CB8AC3E}">
        <p14:creationId xmlns:p14="http://schemas.microsoft.com/office/powerpoint/2010/main" val="3767250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58094151-C4EC-4D2F-9F95-D73C301E870B}"/>
              </a:ext>
            </a:extLst>
          </p:cNvPr>
          <p:cNvSpPr txBox="1">
            <a:spLocks/>
          </p:cNvSpPr>
          <p:nvPr/>
        </p:nvSpPr>
        <p:spPr>
          <a:xfrm>
            <a:off x="1981199" y="752475"/>
            <a:ext cx="8229600" cy="446088"/>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b="1" u="sng" dirty="0">
                <a:latin typeface="Letter-join Print Plus 1" panose="02000805000000020003" pitchFamily="50" charset="0"/>
              </a:rPr>
              <a:t>Topics we will cover </a:t>
            </a:r>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8D61C08-0649-429E-966A-27A7F7C53013}"/>
              </a:ext>
            </a:extLst>
          </p:cNvPr>
          <p:cNvPicPr>
            <a:picLocks noChangeAspect="1"/>
          </p:cNvPicPr>
          <p:nvPr/>
        </p:nvPicPr>
        <p:blipFill>
          <a:blip r:embed="rId3"/>
          <a:stretch>
            <a:fillRect/>
          </a:stretch>
        </p:blipFill>
        <p:spPr>
          <a:xfrm>
            <a:off x="2588095" y="1198563"/>
            <a:ext cx="7015807" cy="4972229"/>
          </a:xfrm>
          <a:prstGeom prst="rect">
            <a:avLst/>
          </a:prstGeom>
        </p:spPr>
      </p:pic>
    </p:spTree>
    <p:extLst>
      <p:ext uri="{BB962C8B-B14F-4D97-AF65-F5344CB8AC3E}">
        <p14:creationId xmlns:p14="http://schemas.microsoft.com/office/powerpoint/2010/main" val="826128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2470-4D58-476C-B7CA-AA97A383C98F}"/>
              </a:ext>
            </a:extLst>
          </p:cNvPr>
          <p:cNvSpPr>
            <a:spLocks noGrp="1"/>
          </p:cNvSpPr>
          <p:nvPr>
            <p:ph type="title"/>
          </p:nvPr>
        </p:nvSpPr>
        <p:spPr/>
        <p:txBody>
          <a:bodyPr>
            <a:normAutofit fontScale="90000"/>
          </a:bodyPr>
          <a:lstStyle/>
          <a:p>
            <a:r>
              <a:rPr lang="en-GB" dirty="0"/>
              <a:t>Working in Partnership with Parents – Our promise</a:t>
            </a:r>
          </a:p>
        </p:txBody>
      </p:sp>
      <p:sp>
        <p:nvSpPr>
          <p:cNvPr id="4" name="TextBox 3">
            <a:extLst>
              <a:ext uri="{FF2B5EF4-FFF2-40B4-BE49-F238E27FC236}">
                <a16:creationId xmlns:a16="http://schemas.microsoft.com/office/drawing/2014/main" id="{15C7C674-8593-46E0-A4D3-C2273C2748F7}"/>
              </a:ext>
            </a:extLst>
          </p:cNvPr>
          <p:cNvSpPr txBox="1"/>
          <p:nvPr/>
        </p:nvSpPr>
        <p:spPr>
          <a:xfrm>
            <a:off x="2112398" y="1417638"/>
            <a:ext cx="7776375"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Working in partnership with parents and carers is vital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Positive, respectful and timely communication helps us build trust, prevent misunderstandings and secure the best outcomes for every child.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Keep parents informed about learning, progress and any emerging concerns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.Communicate calmly, professionally and respectfully.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Listen carefully and recognise that parents know their children well.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Address concerns early and avoid allowing issues to escalate.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Be clear about what school can do, what parents can do and the agreed next steps.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Record significant conversations and follow up agreed actions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Maintain confidentiality and never discuss children or families inappropriately.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Use agreed communication channels and involve a senior leader when needed.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FFFFFF"/>
                </a:solidFill>
                <a:effectLst/>
                <a:uLnTx/>
                <a:uFillTx/>
                <a:latin typeface="Arial"/>
                <a:cs typeface="Arial"/>
                <a:sym typeface="Arial"/>
              </a:rPr>
              <a:t>We may not always agree, but we must always communicate respectfully and remain focused on the child.</a:t>
            </a:r>
          </a:p>
        </p:txBody>
      </p:sp>
    </p:spTree>
    <p:extLst>
      <p:ext uri="{BB962C8B-B14F-4D97-AF65-F5344CB8AC3E}">
        <p14:creationId xmlns:p14="http://schemas.microsoft.com/office/powerpoint/2010/main" val="399695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9D44B361-2E65-4F5E-A77C-E8B4C4FA771F}"/>
              </a:ext>
            </a:extLst>
          </p:cNvPr>
          <p:cNvSpPr txBox="1">
            <a:spLocks/>
          </p:cNvSpPr>
          <p:nvPr/>
        </p:nvSpPr>
        <p:spPr>
          <a:xfrm>
            <a:off x="1999689" y="636868"/>
            <a:ext cx="8372475" cy="5984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GB" sz="2000" dirty="0">
                <a:latin typeface="Letter-join Print Plus 1" panose="02000805000000020003" pitchFamily="50" charset="0"/>
              </a:rPr>
            </a:br>
            <a:br>
              <a:rPr lang="en-GB" sz="2000" dirty="0">
                <a:latin typeface="Letter-join Print Plus 1" panose="02000805000000020003" pitchFamily="50" charset="0"/>
              </a:rPr>
            </a:br>
            <a:r>
              <a:rPr lang="en-GB" sz="2000" dirty="0">
                <a:latin typeface="Letter-join Print Plus 1" panose="02000805000000020003" pitchFamily="50" charset="0"/>
              </a:rPr>
              <a:t>Further information can be found on our school website.</a:t>
            </a:r>
          </a:p>
        </p:txBody>
      </p:sp>
      <p:pic>
        <p:nvPicPr>
          <p:cNvPr id="8" name="Picture 7">
            <a:extLst>
              <a:ext uri="{FF2B5EF4-FFF2-40B4-BE49-F238E27FC236}">
                <a16:creationId xmlns:a16="http://schemas.microsoft.com/office/drawing/2014/main" id="{8D7C1BAA-EC9F-4D93-AA7D-4AC9A2BD67C3}"/>
              </a:ext>
            </a:extLst>
          </p:cNvPr>
          <p:cNvPicPr>
            <a:picLocks noChangeAspect="1"/>
          </p:cNvPicPr>
          <p:nvPr/>
        </p:nvPicPr>
        <p:blipFill>
          <a:blip r:embed="rId3"/>
          <a:stretch>
            <a:fillRect/>
          </a:stretch>
        </p:blipFill>
        <p:spPr>
          <a:xfrm>
            <a:off x="1162977" y="1686374"/>
            <a:ext cx="9866046" cy="3190426"/>
          </a:xfrm>
          <a:prstGeom prst="rect">
            <a:avLst/>
          </a:prstGeom>
        </p:spPr>
      </p:pic>
    </p:spTree>
    <p:extLst>
      <p:ext uri="{BB962C8B-B14F-4D97-AF65-F5344CB8AC3E}">
        <p14:creationId xmlns:p14="http://schemas.microsoft.com/office/powerpoint/2010/main" val="3943885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2"/>
          <p:cNvSpPr txBox="1">
            <a:spLocks noGrp="1"/>
          </p:cNvSpPr>
          <p:nvPr>
            <p:ph type="title"/>
          </p:nvPr>
        </p:nvSpPr>
        <p:spPr>
          <a:xfrm>
            <a:off x="565750" y="345100"/>
            <a:ext cx="3618000" cy="1371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4800"/>
              <a:buFont typeface="Century Gothic"/>
              <a:buNone/>
            </a:pPr>
            <a:r>
              <a:rPr lang="en-GB" b="1" u="sng"/>
              <a:t>Information</a:t>
            </a:r>
            <a:endParaRPr b="1" u="sng"/>
          </a:p>
        </p:txBody>
      </p:sp>
      <p:sp>
        <p:nvSpPr>
          <p:cNvPr id="137" name="Google Shape;137;p12"/>
          <p:cNvSpPr txBox="1">
            <a:spLocks noGrp="1"/>
          </p:cNvSpPr>
          <p:nvPr>
            <p:ph type="body" idx="1"/>
          </p:nvPr>
        </p:nvSpPr>
        <p:spPr>
          <a:xfrm>
            <a:off x="565750" y="1788723"/>
            <a:ext cx="10058400" cy="37446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None/>
            </a:pPr>
            <a:r>
              <a:rPr lang="en-GB" dirty="0">
                <a:solidFill>
                  <a:schemeClr val="dk1"/>
                </a:solidFill>
                <a:latin typeface="Century Gothic"/>
                <a:ea typeface="Century Gothic"/>
                <a:cs typeface="Century Gothic"/>
                <a:sym typeface="Century Gothic"/>
              </a:rPr>
              <a:t>Any further information can be found on our school website including: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Policies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Uniform Details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Contact Information </a:t>
            </a: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0"/>
              </a:spcBef>
              <a:spcAft>
                <a:spcPts val="0"/>
              </a:spcAft>
              <a:buNone/>
            </a:pPr>
            <a:endParaRPr dirty="0">
              <a:solidFill>
                <a:schemeClr val="dk1"/>
              </a:solidFill>
              <a:latin typeface="Century Gothic"/>
              <a:ea typeface="Century Gothic"/>
              <a:cs typeface="Century Gothic"/>
              <a:sym typeface="Century Gothic"/>
            </a:endParaRPr>
          </a:p>
          <a:p>
            <a:pPr marL="182880" lvl="0" indent="-165734" algn="l" rtl="0">
              <a:lnSpc>
                <a:spcPct val="100000"/>
              </a:lnSpc>
              <a:spcBef>
                <a:spcPts val="0"/>
              </a:spcBef>
              <a:spcAft>
                <a:spcPts val="0"/>
              </a:spcAft>
              <a:buClr>
                <a:schemeClr val="dk1"/>
              </a:buClr>
              <a:buSzPct val="75000"/>
              <a:buFont typeface="Century Gothic"/>
              <a:buChar char="◦"/>
            </a:pPr>
            <a:r>
              <a:rPr lang="en-GB" dirty="0">
                <a:solidFill>
                  <a:schemeClr val="dk1"/>
                </a:solidFill>
                <a:latin typeface="Century Gothic"/>
                <a:ea typeface="Century Gothic"/>
                <a:cs typeface="Century Gothic"/>
                <a:sym typeface="Century Gothic"/>
              </a:rPr>
              <a:t>Curriculum Information</a:t>
            </a:r>
            <a:endParaRPr dirty="0">
              <a:solidFill>
                <a:schemeClr val="dk1"/>
              </a:solidFill>
              <a:latin typeface="Century Gothic"/>
              <a:ea typeface="Century Gothic"/>
              <a:cs typeface="Century Gothic"/>
              <a:sym typeface="Century Gothic"/>
            </a:endParaRPr>
          </a:p>
          <a:p>
            <a:pPr marL="182880" lvl="0" indent="-68578" algn="l" rtl="0">
              <a:lnSpc>
                <a:spcPct val="100000"/>
              </a:lnSpc>
              <a:spcBef>
                <a:spcPts val="900"/>
              </a:spcBef>
              <a:spcAft>
                <a:spcPts val="0"/>
              </a:spcAft>
              <a:buSzPct val="75000"/>
              <a:buNone/>
            </a:pPr>
            <a:endParaRPr dirty="0">
              <a:solidFill>
                <a:schemeClr val="dk1"/>
              </a:solidFill>
              <a:latin typeface="Century Gothic"/>
              <a:ea typeface="Century Gothic"/>
              <a:cs typeface="Century Gothic"/>
              <a:sym typeface="Century Gothic"/>
            </a:endParaRPr>
          </a:p>
          <a:p>
            <a:pPr marL="457200" lvl="0" indent="0" algn="l" rtl="0">
              <a:lnSpc>
                <a:spcPct val="100000"/>
              </a:lnSpc>
              <a:spcBef>
                <a:spcPts val="900"/>
              </a:spcBef>
              <a:spcAft>
                <a:spcPts val="0"/>
              </a:spcAft>
              <a:buNone/>
            </a:pPr>
            <a:endParaRPr dirty="0">
              <a:solidFill>
                <a:schemeClr val="dk1"/>
              </a:solidFill>
              <a:latin typeface="Century Gothic"/>
              <a:ea typeface="Century Gothic"/>
              <a:cs typeface="Century Gothic"/>
              <a:sym typeface="Century Gothic"/>
            </a:endParaRPr>
          </a:p>
        </p:txBody>
      </p:sp>
      <p:pic>
        <p:nvPicPr>
          <p:cNvPr id="138" name="Google Shape;138;p12" descr="St Matthew's Catholic Primary School"/>
          <p:cNvPicPr preferRelativeResize="0"/>
          <p:nvPr/>
        </p:nvPicPr>
        <p:blipFill rotWithShape="1">
          <a:blip r:embed="rId3">
            <a:alphaModFix/>
          </a:blip>
          <a:srcRect/>
          <a:stretch/>
        </p:blipFill>
        <p:spPr>
          <a:xfrm>
            <a:off x="10587010" y="242798"/>
            <a:ext cx="1365504" cy="1371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508D1E-EE66-4F69-9F21-3A11966A67F3}"/>
              </a:ext>
            </a:extLst>
          </p:cNvPr>
          <p:cNvSpPr/>
          <p:nvPr/>
        </p:nvSpPr>
        <p:spPr>
          <a:xfrm>
            <a:off x="652462" y="585787"/>
            <a:ext cx="10887075" cy="5686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26" name="Picture 2" descr="St Matthew's Catholic Primary School">
            <a:extLst>
              <a:ext uri="{FF2B5EF4-FFF2-40B4-BE49-F238E27FC236}">
                <a16:creationId xmlns:a16="http://schemas.microsoft.com/office/drawing/2014/main" id="{FC14F871-FE55-4030-B83C-4CA87C3A0F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7601" y="636868"/>
            <a:ext cx="824754" cy="8266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 Matthew's Catholic Primary School">
            <a:extLst>
              <a:ext uri="{FF2B5EF4-FFF2-40B4-BE49-F238E27FC236}">
                <a16:creationId xmlns:a16="http://schemas.microsoft.com/office/drawing/2014/main" id="{87C1089E-3F32-4C9A-AE0D-D86EDA1A6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152" y="636868"/>
            <a:ext cx="824754" cy="826668"/>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87;p15">
            <a:extLst>
              <a:ext uri="{FF2B5EF4-FFF2-40B4-BE49-F238E27FC236}">
                <a16:creationId xmlns:a16="http://schemas.microsoft.com/office/drawing/2014/main" id="{D8B63C7F-D82F-4AED-8FA8-354F81C5A1F4}"/>
              </a:ext>
            </a:extLst>
          </p:cNvPr>
          <p:cNvSpPr txBox="1">
            <a:spLocks/>
          </p:cNvSpPr>
          <p:nvPr/>
        </p:nvSpPr>
        <p:spPr>
          <a:xfrm>
            <a:off x="2022375" y="2175854"/>
            <a:ext cx="8147248" cy="2506290"/>
          </a:xfrm>
          <a:prstGeom prst="rect">
            <a:avLst/>
          </a:prstGeom>
          <a:noFill/>
          <a:ln>
            <a:noFill/>
          </a:ln>
        </p:spPr>
        <p:txBody>
          <a:bodyPr spcFirstLastPara="1" vert="horz" wrap="square" lIns="91425" tIns="45700" rIns="91425" bIns="45700" rtlCol="0" anchor="ctr"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buClr>
                <a:schemeClr val="lt1"/>
              </a:buClr>
              <a:buSzPts val="3200"/>
              <a:buFont typeface="Calibri"/>
              <a:buNone/>
            </a:pPr>
            <a:r>
              <a:rPr lang="en-GB" sz="3200">
                <a:latin typeface="Letter-join Print Plus 1" panose="02000805000000020003" pitchFamily="50" charset="0"/>
              </a:rPr>
              <a:t>Please don’t hesitate to contact us with any issues, we would be more than happy to have a chat. </a:t>
            </a:r>
            <a:endParaRPr lang="en-GB" dirty="0">
              <a:latin typeface="Letter-join Print Plus 1" panose="02000805000000020003" pitchFamily="50" charset="0"/>
            </a:endParaRPr>
          </a:p>
        </p:txBody>
      </p:sp>
    </p:spTree>
    <p:extLst>
      <p:ext uri="{BB962C8B-B14F-4D97-AF65-F5344CB8AC3E}">
        <p14:creationId xmlns:p14="http://schemas.microsoft.com/office/powerpoint/2010/main" val="3449534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1363</Words>
  <Application>Microsoft Office PowerPoint</Application>
  <PresentationFormat>Widescreen</PresentationFormat>
  <Paragraphs>180</Paragraphs>
  <Slides>24</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Arial</vt:lpstr>
      <vt:lpstr>Calibri</vt:lpstr>
      <vt:lpstr>Calibri Light</vt:lpstr>
      <vt:lpstr>Century Gothic</vt:lpstr>
      <vt:lpstr>Courier New</vt:lpstr>
      <vt:lpstr>Letter-join Air Plus 40</vt:lpstr>
      <vt:lpstr>Letter-join Print Plus 1</vt:lpstr>
      <vt:lpstr>Office Theme</vt:lpstr>
      <vt:lpstr>Simple Light</vt:lpstr>
      <vt:lpstr>1_Office Theme</vt:lpstr>
      <vt:lpstr>PowerPoint Presentation</vt:lpstr>
      <vt:lpstr>PowerPoint Presentation</vt:lpstr>
      <vt:lpstr>PowerPoint Presentation</vt:lpstr>
      <vt:lpstr>PowerPoint Presentation</vt:lpstr>
      <vt:lpstr>Attendance Matters</vt:lpstr>
      <vt:lpstr>PowerPoint Presentation</vt:lpstr>
      <vt:lpstr>PowerPoint Presentation</vt:lpstr>
      <vt:lpstr>Food in School / Allergies Benedict's LAW</vt:lpstr>
      <vt:lpstr>PowerPoint Presentation</vt:lpstr>
      <vt:lpstr>PowerPoint Presentation</vt:lpstr>
      <vt:lpstr>PowerPoint Presentation</vt:lpstr>
      <vt:lpstr>Expectations and Standards: The St Matthew’s Way </vt:lpstr>
      <vt:lpstr> Home/School Agreement / Behaviour and relationship Policy </vt:lpstr>
      <vt:lpstr>PowerPoint Presentation</vt:lpstr>
      <vt:lpstr>PowerPoint Presentation</vt:lpstr>
      <vt:lpstr>Attendance Matters</vt:lpstr>
      <vt:lpstr>PowerPoint Presentation</vt:lpstr>
      <vt:lpstr>Coming soon</vt:lpstr>
      <vt:lpstr>PowerPoint Presentation</vt:lpstr>
      <vt:lpstr>PowerPoint Presentation</vt:lpstr>
      <vt:lpstr>Working in Partnership with Parents – Our promise</vt:lpstr>
      <vt:lpstr>PowerPoint Presentation</vt:lpstr>
      <vt:lpstr>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Gill</dc:creator>
  <cp:lastModifiedBy>Claire Sime</cp:lastModifiedBy>
  <cp:revision>10</cp:revision>
  <dcterms:created xsi:type="dcterms:W3CDTF">2026-09-08T19:22:33Z</dcterms:created>
  <dcterms:modified xsi:type="dcterms:W3CDTF">2026-09-17T13:25:53Z</dcterms:modified>
</cp:coreProperties>
</file>