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22"/>
  </p:notesMasterIdLst>
  <p:sldIdLst>
    <p:sldId id="256" r:id="rId3"/>
    <p:sldId id="289" r:id="rId4"/>
    <p:sldId id="258" r:id="rId5"/>
    <p:sldId id="259" r:id="rId6"/>
    <p:sldId id="260" r:id="rId7"/>
    <p:sldId id="285" r:id="rId8"/>
    <p:sldId id="261" r:id="rId9"/>
    <p:sldId id="262" r:id="rId10"/>
    <p:sldId id="284" r:id="rId11"/>
    <p:sldId id="263" r:id="rId12"/>
    <p:sldId id="286" r:id="rId13"/>
    <p:sldId id="288" r:id="rId14"/>
    <p:sldId id="264" r:id="rId15"/>
    <p:sldId id="281" r:id="rId16"/>
    <p:sldId id="265" r:id="rId17"/>
    <p:sldId id="275" r:id="rId18"/>
    <p:sldId id="266" r:id="rId19"/>
    <p:sldId id="283" r:id="rId20"/>
    <p:sldId id="270"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entury Gothic" panose="020B0502020202020204" pitchFamily="34" charset="0"/>
      <p:regular r:id="rId27"/>
      <p:bold r:id="rId28"/>
      <p:italic r:id="rId29"/>
      <p:boldItalic r:id="rId30"/>
    </p:embeddedFont>
    <p:embeddedFont>
      <p:font typeface="Letter-join Air Plus 40" panose="02000805000000020003" pitchFamily="50"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gVF5vWP2dj3n/7G9N0SQ74J3h4o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149"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 name="Google Shape;5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7cc3e4ffbc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1" name="Google Shape;71;g37cc3e4ffbc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8" name="Google Shape;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7cc3e4ffbc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7cc3e4ffbc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9" name="Google Shape;10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705325" y="4838800"/>
            <a:ext cx="5642600" cy="4584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131763" y="763588"/>
            <a:ext cx="6791325" cy="38211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 name="Google Shape;145;p7:notes"/>
          <p:cNvSpPr>
            <a:spLocks noGrp="1" noRot="1" noChangeAspect="1"/>
          </p:cNvSpPr>
          <p:nvPr>
            <p:ph type="sldImg" idx="2"/>
          </p:nvPr>
        </p:nvSpPr>
        <p:spPr>
          <a:xfrm>
            <a:off x="131763" y="763588"/>
            <a:ext cx="6791325"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5: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p15: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g37cc3e4ffbc_0_4"/>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1" name="Google Shape;11;g37cc3e4ffbc_0_4"/>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2" name="Google Shape;12;g37cc3e4ffbc_0_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g37cc3e4ffbc_0_8"/>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g37cc3e4ffbc_0_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g37cc3e4ffbc_0_1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8" name="Google Shape;18;g37cc3e4ffbc_0_11"/>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19" name="Google Shape;19;g37cc3e4ffbc_0_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g37cc3e4ffbc_0_1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37cc3e4ffbc_0_15"/>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3" name="Google Shape;23;g37cc3e4ffbc_0_15"/>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4" name="Google Shape;24;g37cc3e4ffbc_0_1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g37cc3e4ffbc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7" name="Google Shape;27;g37cc3e4ffbc_0_2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g37cc3e4ffbc_0_23"/>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0" name="Google Shape;30;g37cc3e4ffbc_0_23"/>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1" name="Google Shape;31;g37cc3e4ffbc_0_2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g37cc3e4ffbc_0_27"/>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34" name="Google Shape;34;g37cc3e4ffbc_0_2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g37cc3e4ffbc_0_30"/>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37;g37cc3e4ffbc_0_30"/>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38" name="Google Shape;38;g37cc3e4ffbc_0_30"/>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39" name="Google Shape;39;g37cc3e4ffbc_0_30"/>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40" name="Google Shape;40;g37cc3e4ffbc_0_3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g37cc3e4ffbc_0_36"/>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43" name="Google Shape;43;g37cc3e4ffbc_0_3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g37cc3e4ffbc_0_39"/>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46" name="Google Shape;46;g37cc3e4ffbc_0_39"/>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47" name="Google Shape;47;g37cc3e4ffbc_0_3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g37cc3e4ffbc_0_4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g37cc3e4ffbc_0_45"/>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g37cc3e4ffbc_0_45"/>
          <p:cNvSpPr txBox="1">
            <a:spLocks noGrp="1"/>
          </p:cNvSpPr>
          <p:nvPr>
            <p:ph type="body" idx="1"/>
          </p:nvPr>
        </p:nvSpPr>
        <p:spPr>
          <a:xfrm>
            <a:off x="1066800" y="2103120"/>
            <a:ext cx="10058400" cy="3931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100000"/>
              </a:lnSpc>
              <a:spcBef>
                <a:spcPts val="500"/>
              </a:spcBef>
              <a:spcAft>
                <a:spcPts val="0"/>
              </a:spcAft>
              <a:buSzPts val="1800"/>
              <a:buChar char="◦"/>
              <a:defRPr/>
            </a:lvl6pPr>
            <a:lvl7pPr marL="3200400" lvl="6" indent="-342900" algn="l">
              <a:lnSpc>
                <a:spcPct val="100000"/>
              </a:lnSpc>
              <a:spcBef>
                <a:spcPts val="500"/>
              </a:spcBef>
              <a:spcAft>
                <a:spcPts val="0"/>
              </a:spcAft>
              <a:buSzPts val="1800"/>
              <a:buChar char="◦"/>
              <a:defRPr/>
            </a:lvl7pPr>
            <a:lvl8pPr marL="3657600" lvl="7" indent="-342900" algn="l">
              <a:lnSpc>
                <a:spcPct val="100000"/>
              </a:lnSpc>
              <a:spcBef>
                <a:spcPts val="500"/>
              </a:spcBef>
              <a:spcAft>
                <a:spcPts val="0"/>
              </a:spcAft>
              <a:buSzPts val="1800"/>
              <a:buChar char="◦"/>
              <a:defRPr/>
            </a:lvl8pPr>
            <a:lvl9pPr marL="4114800" lvl="8" indent="-342900" algn="l">
              <a:lnSpc>
                <a:spcPct val="100000"/>
              </a:lnSpc>
              <a:spcBef>
                <a:spcPts val="500"/>
              </a:spcBef>
              <a:spcAft>
                <a:spcPts val="0"/>
              </a:spcAft>
              <a:buSzPts val="1800"/>
              <a:buChar char="◦"/>
              <a:defRPr/>
            </a:lvl9pPr>
          </a:lstStyle>
          <a:p>
            <a:endParaRPr/>
          </a:p>
        </p:txBody>
      </p:sp>
      <p:sp>
        <p:nvSpPr>
          <p:cNvPr id="53" name="Google Shape;53;g37cc3e4ffbc_0_45"/>
          <p:cNvSpPr txBox="1">
            <a:spLocks noGrp="1"/>
          </p:cNvSpPr>
          <p:nvPr>
            <p:ph type="dt" idx="10"/>
          </p:nvPr>
        </p:nvSpPr>
        <p:spPr>
          <a:xfrm>
            <a:off x="274320" y="6307672"/>
            <a:ext cx="27432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g37cc3e4ffbc_0_45"/>
          <p:cNvSpPr txBox="1">
            <a:spLocks noGrp="1"/>
          </p:cNvSpPr>
          <p:nvPr>
            <p:ph type="ftr" idx="11"/>
          </p:nvPr>
        </p:nvSpPr>
        <p:spPr>
          <a:xfrm>
            <a:off x="3489960" y="6307672"/>
            <a:ext cx="5212200" cy="274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g37cc3e4ffbc_0_45"/>
          <p:cNvSpPr txBox="1">
            <a:spLocks noGrp="1"/>
          </p:cNvSpPr>
          <p:nvPr>
            <p:ph type="sldNum" idx="12"/>
          </p:nvPr>
        </p:nvSpPr>
        <p:spPr>
          <a:xfrm>
            <a:off x="10469880" y="6307672"/>
            <a:ext cx="1463100" cy="274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17"/>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7"/>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chemeClr val="lt1"/>
              </a:buClr>
              <a:buSzPts val="3200"/>
              <a:buNone/>
              <a:defRPr>
                <a:solidFill>
                  <a:schemeClr val="lt1"/>
                </a:solidFill>
              </a:defRPr>
            </a:lvl1pPr>
            <a:lvl2pPr lvl="1" algn="ctr">
              <a:lnSpc>
                <a:spcPct val="100000"/>
              </a:lnSpc>
              <a:spcBef>
                <a:spcPts val="560"/>
              </a:spcBef>
              <a:spcAft>
                <a:spcPts val="0"/>
              </a:spcAft>
              <a:buClr>
                <a:schemeClr val="lt1"/>
              </a:buClr>
              <a:buSzPts val="2800"/>
              <a:buNone/>
              <a:defRPr>
                <a:solidFill>
                  <a:schemeClr val="lt1"/>
                </a:solidFill>
              </a:defRPr>
            </a:lvl2pPr>
            <a:lvl3pPr lvl="2" algn="ctr">
              <a:lnSpc>
                <a:spcPct val="100000"/>
              </a:lnSpc>
              <a:spcBef>
                <a:spcPts val="480"/>
              </a:spcBef>
              <a:spcAft>
                <a:spcPts val="0"/>
              </a:spcAft>
              <a:buClr>
                <a:schemeClr val="lt1"/>
              </a:buClr>
              <a:buSzPts val="2400"/>
              <a:buNone/>
              <a:defRPr>
                <a:solidFill>
                  <a:schemeClr val="lt1"/>
                </a:solidFill>
              </a:defRPr>
            </a:lvl3pPr>
            <a:lvl4pPr lvl="3" algn="ctr">
              <a:lnSpc>
                <a:spcPct val="100000"/>
              </a:lnSpc>
              <a:spcBef>
                <a:spcPts val="400"/>
              </a:spcBef>
              <a:spcAft>
                <a:spcPts val="0"/>
              </a:spcAft>
              <a:buClr>
                <a:schemeClr val="lt1"/>
              </a:buClr>
              <a:buSzPts val="2000"/>
              <a:buNone/>
              <a:defRPr>
                <a:solidFill>
                  <a:schemeClr val="lt1"/>
                </a:solidFill>
              </a:defRPr>
            </a:lvl4pPr>
            <a:lvl5pPr lvl="4" algn="ctr">
              <a:lnSpc>
                <a:spcPct val="100000"/>
              </a:lnSpc>
              <a:spcBef>
                <a:spcPts val="400"/>
              </a:spcBef>
              <a:spcAft>
                <a:spcPts val="0"/>
              </a:spcAft>
              <a:buClr>
                <a:schemeClr val="lt1"/>
              </a:buClr>
              <a:buSzPts val="2000"/>
              <a:buNone/>
              <a:defRPr>
                <a:solidFill>
                  <a:schemeClr val="lt1"/>
                </a:solidFill>
              </a:defRPr>
            </a:lvl5pPr>
            <a:lvl6pPr lvl="5" algn="ctr">
              <a:lnSpc>
                <a:spcPct val="100000"/>
              </a:lnSpc>
              <a:spcBef>
                <a:spcPts val="400"/>
              </a:spcBef>
              <a:spcAft>
                <a:spcPts val="0"/>
              </a:spcAft>
              <a:buClr>
                <a:schemeClr val="lt1"/>
              </a:buClr>
              <a:buSzPts val="2000"/>
              <a:buNone/>
              <a:defRPr>
                <a:solidFill>
                  <a:schemeClr val="lt1"/>
                </a:solidFill>
              </a:defRPr>
            </a:lvl6pPr>
            <a:lvl7pPr lvl="6" algn="ctr">
              <a:lnSpc>
                <a:spcPct val="100000"/>
              </a:lnSpc>
              <a:spcBef>
                <a:spcPts val="400"/>
              </a:spcBef>
              <a:spcAft>
                <a:spcPts val="0"/>
              </a:spcAft>
              <a:buClr>
                <a:schemeClr val="lt1"/>
              </a:buClr>
              <a:buSzPts val="2000"/>
              <a:buNone/>
              <a:defRPr>
                <a:solidFill>
                  <a:schemeClr val="lt1"/>
                </a:solidFill>
              </a:defRPr>
            </a:lvl7pPr>
            <a:lvl8pPr lvl="7" algn="ctr">
              <a:lnSpc>
                <a:spcPct val="100000"/>
              </a:lnSpc>
              <a:spcBef>
                <a:spcPts val="400"/>
              </a:spcBef>
              <a:spcAft>
                <a:spcPts val="0"/>
              </a:spcAft>
              <a:buClr>
                <a:schemeClr val="lt1"/>
              </a:buClr>
              <a:buSzPts val="2000"/>
              <a:buNone/>
              <a:defRPr>
                <a:solidFill>
                  <a:schemeClr val="lt1"/>
                </a:solidFill>
              </a:defRPr>
            </a:lvl8pPr>
            <a:lvl9pPr lvl="8" algn="ctr">
              <a:lnSpc>
                <a:spcPct val="100000"/>
              </a:lnSpc>
              <a:spcBef>
                <a:spcPts val="400"/>
              </a:spcBef>
              <a:spcAft>
                <a:spcPts val="0"/>
              </a:spcAft>
              <a:buClr>
                <a:schemeClr val="lt1"/>
              </a:buClr>
              <a:buSzPts val="2000"/>
              <a:buNone/>
              <a:defRPr>
                <a:solidFill>
                  <a:schemeClr val="lt1"/>
                </a:solidFill>
              </a:defRPr>
            </a:lvl9pPr>
          </a:lstStyle>
          <a:p>
            <a:endParaRPr/>
          </a:p>
        </p:txBody>
      </p:sp>
      <p:sp>
        <p:nvSpPr>
          <p:cNvPr id="14" name="Google Shape;14;p1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636878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1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0" name="Google Shape;20;p1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7403278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19"/>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9"/>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chemeClr val="lt1"/>
              </a:buClr>
              <a:buSzPts val="2000"/>
              <a:buNone/>
              <a:defRPr sz="2000">
                <a:solidFill>
                  <a:schemeClr val="lt1"/>
                </a:solidFill>
              </a:defRPr>
            </a:lvl1pPr>
            <a:lvl2pPr marL="914400" lvl="1" indent="-228600" algn="l">
              <a:lnSpc>
                <a:spcPct val="100000"/>
              </a:lnSpc>
              <a:spcBef>
                <a:spcPts val="360"/>
              </a:spcBef>
              <a:spcAft>
                <a:spcPts val="0"/>
              </a:spcAft>
              <a:buClr>
                <a:schemeClr val="lt1"/>
              </a:buClr>
              <a:buSzPts val="1800"/>
              <a:buNone/>
              <a:defRPr sz="1800">
                <a:solidFill>
                  <a:schemeClr val="lt1"/>
                </a:solidFill>
              </a:defRPr>
            </a:lvl2pPr>
            <a:lvl3pPr marL="1371600" lvl="2" indent="-228600" algn="l">
              <a:lnSpc>
                <a:spcPct val="100000"/>
              </a:lnSpc>
              <a:spcBef>
                <a:spcPts val="320"/>
              </a:spcBef>
              <a:spcAft>
                <a:spcPts val="0"/>
              </a:spcAft>
              <a:buClr>
                <a:schemeClr val="lt1"/>
              </a:buClr>
              <a:buSzPts val="1600"/>
              <a:buNone/>
              <a:defRPr sz="1600">
                <a:solidFill>
                  <a:schemeClr val="lt1"/>
                </a:solidFill>
              </a:defRPr>
            </a:lvl3pPr>
            <a:lvl4pPr marL="1828800" lvl="3" indent="-228600" algn="l">
              <a:lnSpc>
                <a:spcPct val="100000"/>
              </a:lnSpc>
              <a:spcBef>
                <a:spcPts val="280"/>
              </a:spcBef>
              <a:spcAft>
                <a:spcPts val="0"/>
              </a:spcAft>
              <a:buClr>
                <a:schemeClr val="lt1"/>
              </a:buClr>
              <a:buSzPts val="1400"/>
              <a:buNone/>
              <a:defRPr sz="1400">
                <a:solidFill>
                  <a:schemeClr val="lt1"/>
                </a:solidFill>
              </a:defRPr>
            </a:lvl4pPr>
            <a:lvl5pPr marL="2286000" lvl="4" indent="-228600" algn="l">
              <a:lnSpc>
                <a:spcPct val="100000"/>
              </a:lnSpc>
              <a:spcBef>
                <a:spcPts val="280"/>
              </a:spcBef>
              <a:spcAft>
                <a:spcPts val="0"/>
              </a:spcAft>
              <a:buClr>
                <a:schemeClr val="lt1"/>
              </a:buClr>
              <a:buSzPts val="1400"/>
              <a:buNone/>
              <a:defRPr sz="1400">
                <a:solidFill>
                  <a:schemeClr val="lt1"/>
                </a:solidFill>
              </a:defRPr>
            </a:lvl5pPr>
            <a:lvl6pPr marL="2743200" lvl="5" indent="-228600" algn="l">
              <a:lnSpc>
                <a:spcPct val="100000"/>
              </a:lnSpc>
              <a:spcBef>
                <a:spcPts val="280"/>
              </a:spcBef>
              <a:spcAft>
                <a:spcPts val="0"/>
              </a:spcAft>
              <a:buClr>
                <a:schemeClr val="lt1"/>
              </a:buClr>
              <a:buSzPts val="1400"/>
              <a:buNone/>
              <a:defRPr sz="1400">
                <a:solidFill>
                  <a:schemeClr val="lt1"/>
                </a:solidFill>
              </a:defRPr>
            </a:lvl6pPr>
            <a:lvl7pPr marL="3200400" lvl="6" indent="-228600" algn="l">
              <a:lnSpc>
                <a:spcPct val="100000"/>
              </a:lnSpc>
              <a:spcBef>
                <a:spcPts val="280"/>
              </a:spcBef>
              <a:spcAft>
                <a:spcPts val="0"/>
              </a:spcAft>
              <a:buClr>
                <a:schemeClr val="lt1"/>
              </a:buClr>
              <a:buSzPts val="1400"/>
              <a:buNone/>
              <a:defRPr sz="1400">
                <a:solidFill>
                  <a:schemeClr val="lt1"/>
                </a:solidFill>
              </a:defRPr>
            </a:lvl7pPr>
            <a:lvl8pPr marL="3657600" lvl="7" indent="-228600" algn="l">
              <a:lnSpc>
                <a:spcPct val="100000"/>
              </a:lnSpc>
              <a:spcBef>
                <a:spcPts val="280"/>
              </a:spcBef>
              <a:spcAft>
                <a:spcPts val="0"/>
              </a:spcAft>
              <a:buClr>
                <a:schemeClr val="lt1"/>
              </a:buClr>
              <a:buSzPts val="1400"/>
              <a:buNone/>
              <a:defRPr sz="1400">
                <a:solidFill>
                  <a:schemeClr val="lt1"/>
                </a:solidFill>
              </a:defRPr>
            </a:lvl8pPr>
            <a:lvl9pPr marL="4114800" lvl="8" indent="-228600" algn="l">
              <a:lnSpc>
                <a:spcPct val="100000"/>
              </a:lnSpc>
              <a:spcBef>
                <a:spcPts val="280"/>
              </a:spcBef>
              <a:spcAft>
                <a:spcPts val="0"/>
              </a:spcAft>
              <a:buClr>
                <a:schemeClr val="lt1"/>
              </a:buClr>
              <a:buSzPts val="1400"/>
              <a:buNone/>
              <a:defRPr sz="1400">
                <a:solidFill>
                  <a:schemeClr val="lt1"/>
                </a:solidFill>
              </a:defRPr>
            </a:lvl9pPr>
          </a:lstStyle>
          <a:p>
            <a:endParaRPr/>
          </a:p>
        </p:txBody>
      </p:sp>
      <p:sp>
        <p:nvSpPr>
          <p:cNvPr id="26" name="Google Shape;26;p1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797094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2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2" name="Google Shape;32;p20"/>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3" name="Google Shape;33;p2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0332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2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1"/>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39" name="Google Shape;39;p21"/>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0" name="Google Shape;40;p21"/>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41" name="Google Shape;41;p21"/>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2" name="Google Shape;42;p2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636491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2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444383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77776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a:lvl1pPr>
            <a:lvl2pPr marL="914400" lvl="1" indent="-406400" algn="l">
              <a:lnSpc>
                <a:spcPct val="100000"/>
              </a:lnSpc>
              <a:spcBef>
                <a:spcPts val="560"/>
              </a:spcBef>
              <a:spcAft>
                <a:spcPts val="0"/>
              </a:spcAft>
              <a:buClr>
                <a:schemeClr val="lt1"/>
              </a:buClr>
              <a:buSzPts val="2800"/>
              <a:buChar char="–"/>
              <a:defRPr sz="2800"/>
            </a:lvl2pPr>
            <a:lvl3pPr marL="1371600" lvl="2" indent="-381000" algn="l">
              <a:lnSpc>
                <a:spcPct val="100000"/>
              </a:lnSpc>
              <a:spcBef>
                <a:spcPts val="480"/>
              </a:spcBef>
              <a:spcAft>
                <a:spcPts val="0"/>
              </a:spcAft>
              <a:buClr>
                <a:schemeClr val="lt1"/>
              </a:buClr>
              <a:buSzPts val="2400"/>
              <a:buChar char="•"/>
              <a:defRPr sz="2400"/>
            </a:lvl3pPr>
            <a:lvl4pPr marL="1828800" lvl="3" indent="-355600" algn="l">
              <a:lnSpc>
                <a:spcPct val="100000"/>
              </a:lnSpc>
              <a:spcBef>
                <a:spcPts val="400"/>
              </a:spcBef>
              <a:spcAft>
                <a:spcPts val="0"/>
              </a:spcAft>
              <a:buClr>
                <a:schemeClr val="lt1"/>
              </a:buClr>
              <a:buSzPts val="2000"/>
              <a:buChar char="–"/>
              <a:defRPr sz="2000"/>
            </a:lvl4pPr>
            <a:lvl5pPr marL="2286000" lvl="4" indent="-355600" algn="l">
              <a:lnSpc>
                <a:spcPct val="100000"/>
              </a:lnSpc>
              <a:spcBef>
                <a:spcPts val="400"/>
              </a:spcBef>
              <a:spcAft>
                <a:spcPts val="0"/>
              </a:spcAft>
              <a:buClr>
                <a:schemeClr val="lt1"/>
              </a:buClr>
              <a:buSzPts val="2000"/>
              <a:buChar char="»"/>
              <a:defRPr sz="2000"/>
            </a:lvl5pPr>
            <a:lvl6pPr marL="2743200" lvl="5" indent="-355600" algn="l">
              <a:lnSpc>
                <a:spcPct val="100000"/>
              </a:lnSpc>
              <a:spcBef>
                <a:spcPts val="400"/>
              </a:spcBef>
              <a:spcAft>
                <a:spcPts val="0"/>
              </a:spcAft>
              <a:buClr>
                <a:schemeClr val="lt1"/>
              </a:buClr>
              <a:buSzPts val="2000"/>
              <a:buChar char="•"/>
              <a:defRPr sz="2000"/>
            </a:lvl6pPr>
            <a:lvl7pPr marL="3200400" lvl="6" indent="-355600" algn="l">
              <a:lnSpc>
                <a:spcPct val="100000"/>
              </a:lnSpc>
              <a:spcBef>
                <a:spcPts val="400"/>
              </a:spcBef>
              <a:spcAft>
                <a:spcPts val="0"/>
              </a:spcAft>
              <a:buClr>
                <a:schemeClr val="lt1"/>
              </a:buClr>
              <a:buSzPts val="2000"/>
              <a:buChar char="•"/>
              <a:defRPr sz="2000"/>
            </a:lvl7pPr>
            <a:lvl8pPr marL="3657600" lvl="7" indent="-355600" algn="l">
              <a:lnSpc>
                <a:spcPct val="100000"/>
              </a:lnSpc>
              <a:spcBef>
                <a:spcPts val="400"/>
              </a:spcBef>
              <a:spcAft>
                <a:spcPts val="0"/>
              </a:spcAft>
              <a:buClr>
                <a:schemeClr val="lt1"/>
              </a:buClr>
              <a:buSzPts val="2000"/>
              <a:buChar char="•"/>
              <a:defRPr sz="2000"/>
            </a:lvl8pPr>
            <a:lvl9pPr marL="4114800" lvl="8" indent="-355600" algn="l">
              <a:lnSpc>
                <a:spcPct val="100000"/>
              </a:lnSpc>
              <a:spcBef>
                <a:spcPts val="400"/>
              </a:spcBef>
              <a:spcAft>
                <a:spcPts val="0"/>
              </a:spcAft>
              <a:buClr>
                <a:schemeClr val="lt1"/>
              </a:buClr>
              <a:buSzPts val="2000"/>
              <a:buChar char="•"/>
              <a:defRPr sz="2000"/>
            </a:lvl9pPr>
          </a:lstStyle>
          <a:p>
            <a:endParaRPr/>
          </a:p>
        </p:txBody>
      </p:sp>
      <p:sp>
        <p:nvSpPr>
          <p:cNvPr id="57" name="Google Shape;57;p24"/>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58" name="Google Shape;58;p2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642386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a:spLocks noGrp="1"/>
          </p:cNvSpPr>
          <p:nvPr>
            <p:ph type="pic" idx="2"/>
          </p:nvPr>
        </p:nvSpPr>
        <p:spPr>
          <a:xfrm>
            <a:off x="2389717" y="612775"/>
            <a:ext cx="7315200" cy="4114800"/>
          </a:xfrm>
          <a:prstGeom prst="rect">
            <a:avLst/>
          </a:prstGeom>
          <a:noFill/>
          <a:ln>
            <a:noFill/>
          </a:ln>
        </p:spPr>
      </p:sp>
      <p:sp>
        <p:nvSpPr>
          <p:cNvPr id="64" name="Google Shape;64;p2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65" name="Google Shape;65;p2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64191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3833019" y="-1623219"/>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1" name="Google Shape;71;p2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441025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7" name="Google Shape;77;p2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87472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g37cc3e4ffbc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37cc3e4ffbc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8" name="Google Shape;8;g37cc3e4ffbc_0_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5779C7"/>
            </a:gs>
            <a:gs pos="100000">
              <a:srgbClr val="002763"/>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86031547"/>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1.jp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sp>
        <p:nvSpPr>
          <p:cNvPr id="60" name="Google Shape;60;p1"/>
          <p:cNvSpPr txBox="1">
            <a:spLocks noGrp="1"/>
          </p:cNvSpPr>
          <p:nvPr>
            <p:ph type="ctrTitle"/>
          </p:nvPr>
        </p:nvSpPr>
        <p:spPr>
          <a:xfrm>
            <a:off x="105475" y="1992675"/>
            <a:ext cx="5941500" cy="2053200"/>
          </a:xfrm>
          <a:prstGeom prst="rect">
            <a:avLst/>
          </a:prstGeom>
          <a:noFill/>
          <a:ln>
            <a:noFill/>
          </a:ln>
        </p:spPr>
        <p:txBody>
          <a:bodyPr spcFirstLastPara="1" wrap="square" lIns="91425" tIns="45700" rIns="91425" bIns="45700" anchor="ctr" anchorCtr="0">
            <a:noAutofit/>
          </a:bodyPr>
          <a:lstStyle/>
          <a:p>
            <a:pPr marL="0" lvl="0" indent="0" algn="ctr" rtl="0">
              <a:lnSpc>
                <a:spcPct val="83000"/>
              </a:lnSpc>
              <a:spcBef>
                <a:spcPts val="0"/>
              </a:spcBef>
              <a:spcAft>
                <a:spcPts val="0"/>
              </a:spcAft>
              <a:buClr>
                <a:srgbClr val="262626"/>
              </a:buClr>
              <a:buSzPts val="7200"/>
              <a:buFont typeface="Century Gothic"/>
              <a:buNone/>
            </a:pPr>
            <a:r>
              <a:rPr lang="en-GB" sz="6700" dirty="0">
                <a:latin typeface="Century Gothic"/>
                <a:ea typeface="Century Gothic"/>
                <a:cs typeface="Century Gothic"/>
                <a:sym typeface="Century Gothic"/>
              </a:rPr>
              <a:t>WELCOME TO YEAR 5!</a:t>
            </a:r>
            <a:endParaRPr sz="6700" dirty="0">
              <a:latin typeface="Century Gothic"/>
              <a:ea typeface="Century Gothic"/>
              <a:cs typeface="Century Gothic"/>
              <a:sym typeface="Century Gothic"/>
            </a:endParaRPr>
          </a:p>
        </p:txBody>
      </p:sp>
      <p:pic>
        <p:nvPicPr>
          <p:cNvPr id="61" name="Google Shape;61;p1" descr="St Matthew's Catholic Primary School"/>
          <p:cNvPicPr preferRelativeResize="0"/>
          <p:nvPr/>
        </p:nvPicPr>
        <p:blipFill rotWithShape="1">
          <a:blip r:embed="rId4">
            <a:alphaModFix/>
          </a:blip>
          <a:srcRect/>
          <a:stretch/>
        </p:blipFill>
        <p:spPr>
          <a:xfrm>
            <a:off x="387294" y="4802181"/>
            <a:ext cx="1852055" cy="18603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EDA62-E4BF-45DA-A044-CC6E645CC78C}"/>
              </a:ext>
            </a:extLst>
          </p:cNvPr>
          <p:cNvSpPr>
            <a:spLocks noGrp="1"/>
          </p:cNvSpPr>
          <p:nvPr>
            <p:ph type="title"/>
          </p:nvPr>
        </p:nvSpPr>
        <p:spPr/>
        <p:txBody>
          <a:bodyPr/>
          <a:lstStyle/>
          <a:p>
            <a:endParaRPr lang="en-GB"/>
          </a:p>
        </p:txBody>
      </p:sp>
      <p:sp>
        <p:nvSpPr>
          <p:cNvPr id="3" name="AutoShape 2" descr="A Prayer for a Fresh Start">
            <a:extLst>
              <a:ext uri="{FF2B5EF4-FFF2-40B4-BE49-F238E27FC236}">
                <a16:creationId xmlns:a16="http://schemas.microsoft.com/office/drawing/2014/main" id="{1579BF2B-B435-4F30-83CA-FB0B6555D8E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61191E61-6854-462B-A201-2D99ED43173E}"/>
              </a:ext>
            </a:extLst>
          </p:cNvPr>
          <p:cNvPicPr>
            <a:picLocks noChangeAspect="1"/>
          </p:cNvPicPr>
          <p:nvPr/>
        </p:nvPicPr>
        <p:blipFill>
          <a:blip r:embed="rId2"/>
          <a:stretch>
            <a:fillRect/>
          </a:stretch>
        </p:blipFill>
        <p:spPr>
          <a:xfrm>
            <a:off x="1179488" y="252925"/>
            <a:ext cx="9528224" cy="6352149"/>
          </a:xfrm>
          <a:prstGeom prst="rect">
            <a:avLst/>
          </a:prstGeom>
        </p:spPr>
      </p:pic>
    </p:spTree>
    <p:extLst>
      <p:ext uri="{BB962C8B-B14F-4D97-AF65-F5344CB8AC3E}">
        <p14:creationId xmlns:p14="http://schemas.microsoft.com/office/powerpoint/2010/main" val="2131343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g37cc3e4ffbc_0_56"/>
          <p:cNvSpPr txBox="1">
            <a:spLocks noGrp="1"/>
          </p:cNvSpPr>
          <p:nvPr>
            <p:ph type="title"/>
          </p:nvPr>
        </p:nvSpPr>
        <p:spPr>
          <a:xfrm>
            <a:off x="612725" y="164494"/>
            <a:ext cx="10058400" cy="1371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800"/>
              <a:buFont typeface="Century Gothic"/>
              <a:buNone/>
            </a:pPr>
            <a:r>
              <a:rPr lang="en-GB" b="1" u="sng" dirty="0"/>
              <a:t>Staff</a:t>
            </a:r>
            <a:endParaRPr b="1" u="sng" dirty="0"/>
          </a:p>
        </p:txBody>
      </p:sp>
      <p:sp>
        <p:nvSpPr>
          <p:cNvPr id="74" name="Google Shape;74;g37cc3e4ffbc_0_56"/>
          <p:cNvSpPr txBox="1">
            <a:spLocks noGrp="1"/>
          </p:cNvSpPr>
          <p:nvPr>
            <p:ph type="body" idx="1"/>
          </p:nvPr>
        </p:nvSpPr>
        <p:spPr>
          <a:xfrm>
            <a:off x="346550" y="1711670"/>
            <a:ext cx="10058400" cy="3931800"/>
          </a:xfrm>
          <a:prstGeom prst="rect">
            <a:avLst/>
          </a:prstGeom>
          <a:noFill/>
          <a:ln>
            <a:noFill/>
          </a:ln>
        </p:spPr>
        <p:txBody>
          <a:bodyPr spcFirstLastPara="1" wrap="square" lIns="91425" tIns="45700" rIns="91425" bIns="45700" anchor="t" anchorCtr="0">
            <a:noAutofit/>
          </a:bodyPr>
          <a:lstStyle/>
          <a:p>
            <a:pPr marL="457200" lvl="0" indent="-392906" algn="l" rtl="0">
              <a:lnSpc>
                <a:spcPct val="90000"/>
              </a:lnSpc>
              <a:spcBef>
                <a:spcPts val="900"/>
              </a:spcBef>
              <a:spcAft>
                <a:spcPts val="0"/>
              </a:spcAft>
              <a:buSzPts val="2588"/>
              <a:buChar char="◦"/>
            </a:pPr>
            <a:r>
              <a:rPr lang="en-GB" sz="2587" b="1" dirty="0">
                <a:latin typeface="Century Gothic"/>
                <a:ea typeface="Century Gothic"/>
                <a:cs typeface="Century Gothic"/>
                <a:sym typeface="Century Gothic"/>
              </a:rPr>
              <a:t>Teachers – Mrs Dunbar, Mr Wall, </a:t>
            </a:r>
          </a:p>
          <a:p>
            <a:pPr marL="457200" lvl="0" indent="-392906" algn="l" rtl="0">
              <a:lnSpc>
                <a:spcPct val="90000"/>
              </a:lnSpc>
              <a:spcBef>
                <a:spcPts val="900"/>
              </a:spcBef>
              <a:spcAft>
                <a:spcPts val="0"/>
              </a:spcAft>
              <a:buSzPts val="2588"/>
              <a:buChar char="◦"/>
            </a:pPr>
            <a:r>
              <a:rPr lang="en-GB" sz="2587" b="1" dirty="0">
                <a:latin typeface="Century Gothic"/>
                <a:ea typeface="Century Gothic"/>
                <a:cs typeface="Century Gothic"/>
                <a:sym typeface="Century Gothic"/>
              </a:rPr>
              <a:t>Support staff – Mrs Hart and Miss McCafferty</a:t>
            </a:r>
          </a:p>
          <a:p>
            <a:pPr marL="457200" lvl="0" indent="-392906" algn="l" rtl="0">
              <a:lnSpc>
                <a:spcPct val="90000"/>
              </a:lnSpc>
              <a:spcBef>
                <a:spcPts val="900"/>
              </a:spcBef>
              <a:spcAft>
                <a:spcPts val="0"/>
              </a:spcAft>
              <a:buSzPts val="2588"/>
              <a:buChar char="◦"/>
            </a:pPr>
            <a:r>
              <a:rPr lang="en-GB" sz="2587" b="1" dirty="0">
                <a:latin typeface="Century Gothic"/>
                <a:ea typeface="Century Gothic"/>
                <a:cs typeface="Century Gothic"/>
                <a:sym typeface="Century Gothic"/>
              </a:rPr>
              <a:t>Head teacher – Mrs. Sime</a:t>
            </a:r>
          </a:p>
          <a:p>
            <a:pPr marL="457200" lvl="0" indent="-392906" algn="l" rtl="0">
              <a:lnSpc>
                <a:spcPct val="90000"/>
              </a:lnSpc>
              <a:spcBef>
                <a:spcPts val="900"/>
              </a:spcBef>
              <a:spcAft>
                <a:spcPts val="0"/>
              </a:spcAft>
              <a:buSzPts val="2588"/>
              <a:buChar char="◦"/>
            </a:pPr>
            <a:r>
              <a:rPr lang="en-GB" sz="2587" b="1" dirty="0">
                <a:latin typeface="Century Gothic"/>
                <a:ea typeface="Century Gothic"/>
                <a:cs typeface="Century Gothic"/>
                <a:sym typeface="Century Gothic"/>
              </a:rPr>
              <a:t>Deputy Heads –Mr Edwards and Mrs Evans</a:t>
            </a:r>
          </a:p>
          <a:p>
            <a:pPr marL="457200" lvl="0" indent="-392906" algn="l" rtl="0">
              <a:lnSpc>
                <a:spcPct val="90000"/>
              </a:lnSpc>
              <a:spcBef>
                <a:spcPts val="900"/>
              </a:spcBef>
              <a:spcAft>
                <a:spcPts val="0"/>
              </a:spcAft>
              <a:buSzPts val="2588"/>
              <a:buChar char="◦"/>
            </a:pPr>
            <a:r>
              <a:rPr lang="en-GB" sz="2587" b="1" dirty="0">
                <a:latin typeface="Century Gothic"/>
                <a:ea typeface="Century Gothic"/>
                <a:cs typeface="Century Gothic"/>
                <a:sym typeface="Century Gothic"/>
              </a:rPr>
              <a:t>KS2 lead- Mrs Dunbar</a:t>
            </a:r>
          </a:p>
          <a:p>
            <a:pPr marL="457200" lvl="0" indent="-392906" algn="l" rtl="0">
              <a:lnSpc>
                <a:spcPct val="90000"/>
              </a:lnSpc>
              <a:spcBef>
                <a:spcPts val="900"/>
              </a:spcBef>
              <a:spcAft>
                <a:spcPts val="0"/>
              </a:spcAft>
              <a:buSzPts val="2588"/>
              <a:buChar char="◦"/>
            </a:pPr>
            <a:r>
              <a:rPr lang="en-GB" sz="2587" b="1" dirty="0">
                <a:latin typeface="Century Gothic"/>
                <a:ea typeface="Century Gothic"/>
                <a:cs typeface="Century Gothic"/>
                <a:sym typeface="Century Gothic"/>
              </a:rPr>
              <a:t>Inclusion Manager - Mrs </a:t>
            </a:r>
            <a:r>
              <a:rPr lang="en-GB" sz="2587" b="1" dirty="0" err="1">
                <a:latin typeface="Century Gothic"/>
                <a:ea typeface="Century Gothic"/>
                <a:cs typeface="Century Gothic"/>
                <a:sym typeface="Century Gothic"/>
              </a:rPr>
              <a:t>Mosaid</a:t>
            </a:r>
            <a:endParaRPr lang="en-GB" sz="2587" b="1" dirty="0">
              <a:latin typeface="Century Gothic"/>
              <a:ea typeface="Century Gothic"/>
              <a:cs typeface="Century Gothic"/>
              <a:sym typeface="Century Gothic"/>
            </a:endParaRPr>
          </a:p>
          <a:p>
            <a:pPr marL="457200" lvl="0" indent="-392906" algn="l" rtl="0">
              <a:lnSpc>
                <a:spcPct val="90000"/>
              </a:lnSpc>
              <a:spcBef>
                <a:spcPts val="900"/>
              </a:spcBef>
              <a:spcAft>
                <a:spcPts val="0"/>
              </a:spcAft>
              <a:buSzPts val="2588"/>
              <a:buChar char="◦"/>
            </a:pPr>
            <a:r>
              <a:rPr lang="en-GB" sz="2587" b="1" dirty="0">
                <a:latin typeface="Century Gothic"/>
                <a:ea typeface="Century Gothic"/>
                <a:cs typeface="Century Gothic"/>
                <a:sym typeface="Century Gothic"/>
              </a:rPr>
              <a:t>Office Staff -  Mrs </a:t>
            </a:r>
            <a:r>
              <a:rPr lang="en-GB" sz="2587" b="1" dirty="0" err="1">
                <a:latin typeface="Century Gothic"/>
                <a:ea typeface="Century Gothic"/>
                <a:cs typeface="Century Gothic"/>
                <a:sym typeface="Century Gothic"/>
              </a:rPr>
              <a:t>Tippey</a:t>
            </a:r>
            <a:r>
              <a:rPr lang="en-GB" sz="2587" b="1" dirty="0">
                <a:latin typeface="Century Gothic"/>
                <a:ea typeface="Century Gothic"/>
                <a:cs typeface="Century Gothic"/>
                <a:sym typeface="Century Gothic"/>
              </a:rPr>
              <a:t>, Miss Joshi</a:t>
            </a:r>
          </a:p>
        </p:txBody>
      </p:sp>
      <p:pic>
        <p:nvPicPr>
          <p:cNvPr id="75" name="Google Shape;75;g37cc3e4ffbc_0_56" descr="St Matthew's Catholic Primary School"/>
          <p:cNvPicPr preferRelativeResize="0"/>
          <p:nvPr/>
        </p:nvPicPr>
        <p:blipFill rotWithShape="1">
          <a:blip r:embed="rId3">
            <a:alphaModFix/>
          </a:blip>
          <a:srcRect/>
          <a:stretch/>
        </p:blipFill>
        <p:spPr>
          <a:xfrm>
            <a:off x="10587010" y="242798"/>
            <a:ext cx="1365504" cy="1371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3"/>
          <p:cNvSpPr txBox="1">
            <a:spLocks noGrp="1"/>
          </p:cNvSpPr>
          <p:nvPr>
            <p:ph type="title"/>
          </p:nvPr>
        </p:nvSpPr>
        <p:spPr>
          <a:xfrm>
            <a:off x="346550" y="242800"/>
            <a:ext cx="4212900" cy="137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b="1" u="sng" dirty="0">
                <a:latin typeface="Century Gothic"/>
                <a:ea typeface="Century Gothic"/>
                <a:cs typeface="Century Gothic"/>
                <a:sym typeface="Century Gothic"/>
              </a:rPr>
              <a:t>School Times</a:t>
            </a:r>
            <a:endParaRPr b="1" u="sng" dirty="0">
              <a:latin typeface="Century Gothic"/>
              <a:ea typeface="Century Gothic"/>
              <a:cs typeface="Century Gothic"/>
              <a:sym typeface="Century Gothic"/>
            </a:endParaRPr>
          </a:p>
        </p:txBody>
      </p:sp>
      <p:sp>
        <p:nvSpPr>
          <p:cNvPr id="81" name="Google Shape;81;p3"/>
          <p:cNvSpPr txBox="1">
            <a:spLocks noGrp="1"/>
          </p:cNvSpPr>
          <p:nvPr>
            <p:ph type="body" idx="1"/>
          </p:nvPr>
        </p:nvSpPr>
        <p:spPr>
          <a:xfrm>
            <a:off x="482314" y="2017089"/>
            <a:ext cx="11227372" cy="3931800"/>
          </a:xfrm>
          <a:prstGeom prst="rect">
            <a:avLst/>
          </a:prstGeom>
          <a:noFill/>
          <a:ln>
            <a:noFill/>
          </a:ln>
        </p:spPr>
        <p:txBody>
          <a:bodyPr spcFirstLastPara="1" wrap="square" lIns="91425" tIns="45700" rIns="91425" bIns="45700" anchor="t" anchorCtr="0">
            <a:normAutofit/>
          </a:bodyPr>
          <a:lstStyle/>
          <a:p>
            <a:pPr marL="182880" lvl="0" indent="-220980" algn="l" rtl="0">
              <a:lnSpc>
                <a:spcPct val="100000"/>
              </a:lnSpc>
              <a:spcBef>
                <a:spcPts val="0"/>
              </a:spcBef>
              <a:spcAft>
                <a:spcPts val="0"/>
              </a:spcAft>
              <a:buClr>
                <a:schemeClr val="dk1"/>
              </a:buClr>
              <a:buSzPts val="3400"/>
              <a:buChar char="◦"/>
            </a:pPr>
            <a:r>
              <a:rPr lang="en-GB" sz="3400" b="1" dirty="0">
                <a:solidFill>
                  <a:schemeClr val="dk1"/>
                </a:solidFill>
                <a:latin typeface="Century Gothic"/>
                <a:ea typeface="Century Gothic"/>
                <a:cs typeface="Century Gothic"/>
                <a:sym typeface="Century Gothic"/>
              </a:rPr>
              <a:t>7:45am</a:t>
            </a:r>
            <a:r>
              <a:rPr lang="en-GB" sz="3400" dirty="0">
                <a:solidFill>
                  <a:schemeClr val="dk1"/>
                </a:solidFill>
                <a:latin typeface="Century Gothic"/>
                <a:ea typeface="Century Gothic"/>
                <a:cs typeface="Century Gothic"/>
                <a:sym typeface="Century Gothic"/>
              </a:rPr>
              <a:t> – Breakfast Club Opens</a:t>
            </a:r>
            <a:endParaRPr sz="3000" dirty="0">
              <a:solidFill>
                <a:schemeClr val="dk1"/>
              </a:solidFill>
              <a:latin typeface="Century Gothic"/>
              <a:ea typeface="Century Gothic"/>
              <a:cs typeface="Century Gothic"/>
              <a:sym typeface="Century Gothic"/>
            </a:endParaRPr>
          </a:p>
          <a:p>
            <a:pPr marL="182880" lvl="0" indent="-220980" algn="l" rtl="0">
              <a:lnSpc>
                <a:spcPct val="100000"/>
              </a:lnSpc>
              <a:spcBef>
                <a:spcPts val="900"/>
              </a:spcBef>
              <a:spcAft>
                <a:spcPts val="0"/>
              </a:spcAft>
              <a:buClr>
                <a:schemeClr val="dk1"/>
              </a:buClr>
              <a:buSzPts val="3400"/>
              <a:buChar char="◦"/>
            </a:pPr>
            <a:r>
              <a:rPr lang="en-GB" sz="3400" b="1" dirty="0">
                <a:solidFill>
                  <a:schemeClr val="dk1"/>
                </a:solidFill>
                <a:latin typeface="Century Gothic"/>
                <a:ea typeface="Century Gothic"/>
                <a:cs typeface="Century Gothic"/>
                <a:sym typeface="Century Gothic"/>
              </a:rPr>
              <a:t>8.40am</a:t>
            </a:r>
            <a:r>
              <a:rPr lang="en-GB" sz="3400" dirty="0">
                <a:solidFill>
                  <a:schemeClr val="dk1"/>
                </a:solidFill>
                <a:latin typeface="Century Gothic"/>
                <a:ea typeface="Century Gothic"/>
                <a:cs typeface="Century Gothic"/>
                <a:sym typeface="Century Gothic"/>
              </a:rPr>
              <a:t> – Morning Gates Open</a:t>
            </a:r>
            <a:endParaRPr sz="3000" dirty="0">
              <a:solidFill>
                <a:schemeClr val="dk1"/>
              </a:solidFill>
              <a:latin typeface="Century Gothic"/>
              <a:ea typeface="Century Gothic"/>
              <a:cs typeface="Century Gothic"/>
              <a:sym typeface="Century Gothic"/>
            </a:endParaRPr>
          </a:p>
          <a:p>
            <a:pPr marL="182880" lvl="0" indent="-220980" algn="l" rtl="0">
              <a:lnSpc>
                <a:spcPct val="100000"/>
              </a:lnSpc>
              <a:spcBef>
                <a:spcPts val="900"/>
              </a:spcBef>
              <a:spcAft>
                <a:spcPts val="0"/>
              </a:spcAft>
              <a:buClr>
                <a:schemeClr val="dk1"/>
              </a:buClr>
              <a:buSzPts val="3400"/>
              <a:buChar char="◦"/>
            </a:pPr>
            <a:r>
              <a:rPr lang="en-GB" sz="3400" b="1" dirty="0">
                <a:solidFill>
                  <a:schemeClr val="dk1"/>
                </a:solidFill>
                <a:latin typeface="Century Gothic"/>
                <a:ea typeface="Century Gothic"/>
                <a:cs typeface="Century Gothic"/>
                <a:sym typeface="Century Gothic"/>
              </a:rPr>
              <a:t>8:55am</a:t>
            </a:r>
            <a:r>
              <a:rPr lang="en-GB" sz="3400" dirty="0">
                <a:solidFill>
                  <a:schemeClr val="dk1"/>
                </a:solidFill>
                <a:latin typeface="Century Gothic"/>
                <a:ea typeface="Century Gothic"/>
                <a:cs typeface="Century Gothic"/>
                <a:sym typeface="Century Gothic"/>
              </a:rPr>
              <a:t> – Registration and basic skills</a:t>
            </a:r>
            <a:endParaRPr sz="3000" dirty="0">
              <a:solidFill>
                <a:schemeClr val="dk1"/>
              </a:solidFill>
              <a:latin typeface="Century Gothic"/>
              <a:ea typeface="Century Gothic"/>
              <a:cs typeface="Century Gothic"/>
              <a:sym typeface="Century Gothic"/>
            </a:endParaRPr>
          </a:p>
          <a:p>
            <a:pPr marL="182880" lvl="0" indent="-220980" algn="l" rtl="0">
              <a:lnSpc>
                <a:spcPct val="100000"/>
              </a:lnSpc>
              <a:spcBef>
                <a:spcPts val="900"/>
              </a:spcBef>
              <a:spcAft>
                <a:spcPts val="0"/>
              </a:spcAft>
              <a:buClr>
                <a:schemeClr val="dk1"/>
              </a:buClr>
              <a:buSzPts val="3400"/>
              <a:buChar char="◦"/>
            </a:pPr>
            <a:r>
              <a:rPr lang="en-GB" sz="3400" b="1" dirty="0">
                <a:solidFill>
                  <a:schemeClr val="dk1"/>
                </a:solidFill>
                <a:latin typeface="Century Gothic"/>
                <a:ea typeface="Century Gothic"/>
                <a:cs typeface="Century Gothic"/>
                <a:sym typeface="Century Gothic"/>
              </a:rPr>
              <a:t>10:45-11:00am</a:t>
            </a:r>
            <a:r>
              <a:rPr lang="en-GB" sz="3400" dirty="0">
                <a:solidFill>
                  <a:schemeClr val="dk1"/>
                </a:solidFill>
                <a:latin typeface="Century Gothic"/>
                <a:ea typeface="Century Gothic"/>
                <a:cs typeface="Century Gothic"/>
                <a:sym typeface="Century Gothic"/>
              </a:rPr>
              <a:t> – Upper Key Stage 2 Breaktime </a:t>
            </a:r>
            <a:endParaRPr sz="3000" dirty="0">
              <a:solidFill>
                <a:schemeClr val="dk1"/>
              </a:solidFill>
              <a:latin typeface="Century Gothic"/>
              <a:ea typeface="Century Gothic"/>
              <a:cs typeface="Century Gothic"/>
              <a:sym typeface="Century Gothic"/>
            </a:endParaRPr>
          </a:p>
          <a:p>
            <a:pPr marL="182880" lvl="0" indent="-220980" algn="l" rtl="0">
              <a:lnSpc>
                <a:spcPct val="100000"/>
              </a:lnSpc>
              <a:spcBef>
                <a:spcPts val="900"/>
              </a:spcBef>
              <a:spcAft>
                <a:spcPts val="0"/>
              </a:spcAft>
              <a:buClr>
                <a:schemeClr val="dk1"/>
              </a:buClr>
              <a:buSzPts val="3400"/>
              <a:buChar char="◦"/>
            </a:pPr>
            <a:r>
              <a:rPr lang="en-GB" sz="3400" b="1" dirty="0">
                <a:solidFill>
                  <a:schemeClr val="dk1"/>
                </a:solidFill>
                <a:latin typeface="Century Gothic"/>
                <a:ea typeface="Century Gothic"/>
                <a:cs typeface="Century Gothic"/>
                <a:sym typeface="Century Gothic"/>
              </a:rPr>
              <a:t>12:00- 13:00pm</a:t>
            </a:r>
            <a:r>
              <a:rPr lang="en-GB" sz="3400" dirty="0">
                <a:solidFill>
                  <a:schemeClr val="dk1"/>
                </a:solidFill>
                <a:latin typeface="Century Gothic"/>
                <a:ea typeface="Century Gothic"/>
                <a:cs typeface="Century Gothic"/>
                <a:sym typeface="Century Gothic"/>
              </a:rPr>
              <a:t> – Upper Key Stage 2 Lunchtime</a:t>
            </a:r>
            <a:endParaRPr sz="3000" dirty="0">
              <a:solidFill>
                <a:schemeClr val="dk1"/>
              </a:solidFill>
              <a:latin typeface="Century Gothic"/>
              <a:ea typeface="Century Gothic"/>
              <a:cs typeface="Century Gothic"/>
              <a:sym typeface="Century Gothic"/>
            </a:endParaRPr>
          </a:p>
          <a:p>
            <a:pPr marL="182880" lvl="0" indent="-220980" algn="l" rtl="0">
              <a:lnSpc>
                <a:spcPct val="100000"/>
              </a:lnSpc>
              <a:spcBef>
                <a:spcPts val="900"/>
              </a:spcBef>
              <a:spcAft>
                <a:spcPts val="0"/>
              </a:spcAft>
              <a:buClr>
                <a:schemeClr val="dk1"/>
              </a:buClr>
              <a:buSzPts val="3400"/>
              <a:buChar char="◦"/>
            </a:pPr>
            <a:r>
              <a:rPr lang="en-GB" sz="3400" b="1" dirty="0">
                <a:solidFill>
                  <a:schemeClr val="dk1"/>
                </a:solidFill>
                <a:latin typeface="Century Gothic"/>
                <a:ea typeface="Century Gothic"/>
                <a:cs typeface="Century Gothic"/>
                <a:sym typeface="Century Gothic"/>
              </a:rPr>
              <a:t>3:15pm</a:t>
            </a:r>
            <a:r>
              <a:rPr lang="en-GB" sz="3400" dirty="0">
                <a:solidFill>
                  <a:schemeClr val="dk1"/>
                </a:solidFill>
                <a:latin typeface="Century Gothic"/>
                <a:ea typeface="Century Gothic"/>
                <a:cs typeface="Century Gothic"/>
                <a:sym typeface="Century Gothic"/>
              </a:rPr>
              <a:t> – Home Time</a:t>
            </a:r>
            <a:endParaRPr sz="3000" dirty="0">
              <a:solidFill>
                <a:schemeClr val="dk1"/>
              </a:solidFill>
              <a:latin typeface="Century Gothic"/>
              <a:ea typeface="Century Gothic"/>
              <a:cs typeface="Century Gothic"/>
              <a:sym typeface="Century Gothic"/>
            </a:endParaRPr>
          </a:p>
        </p:txBody>
      </p:sp>
      <p:pic>
        <p:nvPicPr>
          <p:cNvPr id="82" name="Google Shape;82;p3" descr="St Matthew's Catholic Primary School"/>
          <p:cNvPicPr preferRelativeResize="0"/>
          <p:nvPr/>
        </p:nvPicPr>
        <p:blipFill rotWithShape="1">
          <a:blip r:embed="rId3">
            <a:alphaModFix/>
          </a:blip>
          <a:srcRect/>
          <a:stretch/>
        </p:blipFill>
        <p:spPr>
          <a:xfrm>
            <a:off x="9395012" y="242797"/>
            <a:ext cx="2557502" cy="235696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2272784" y="383238"/>
            <a:ext cx="6319656" cy="137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b="1" u="sng" dirty="0">
                <a:latin typeface="Century Gothic"/>
                <a:ea typeface="Century Gothic"/>
                <a:cs typeface="Century Gothic"/>
                <a:sym typeface="Century Gothic"/>
              </a:rPr>
              <a:t>Attendance Matters</a:t>
            </a:r>
            <a:endParaRPr b="1" u="sng" dirty="0">
              <a:latin typeface="Century Gothic"/>
              <a:ea typeface="Century Gothic"/>
              <a:cs typeface="Century Gothic"/>
              <a:sym typeface="Century Gothic"/>
            </a:endParaRPr>
          </a:p>
        </p:txBody>
      </p:sp>
      <p:sp>
        <p:nvSpPr>
          <p:cNvPr id="88" name="Google Shape;88;p4"/>
          <p:cNvSpPr txBox="1">
            <a:spLocks noGrp="1"/>
          </p:cNvSpPr>
          <p:nvPr>
            <p:ph type="body" idx="1"/>
          </p:nvPr>
        </p:nvSpPr>
        <p:spPr>
          <a:xfrm>
            <a:off x="403412" y="1986579"/>
            <a:ext cx="10058400" cy="3931920"/>
          </a:xfrm>
          <a:prstGeom prst="rect">
            <a:avLst/>
          </a:prstGeom>
          <a:noFill/>
          <a:ln>
            <a:noFill/>
          </a:ln>
        </p:spPr>
        <p:txBody>
          <a:bodyPr spcFirstLastPara="1" wrap="square" lIns="91425" tIns="45700" rIns="91425" bIns="45700" anchor="t" anchorCtr="0">
            <a:normAutofit fontScale="85000" lnSpcReduction="20000"/>
          </a:bodyPr>
          <a:lstStyle/>
          <a:p>
            <a:pPr marL="182880" lvl="0" indent="-156209" algn="l" rtl="0">
              <a:lnSpc>
                <a:spcPct val="100000"/>
              </a:lnSpc>
              <a:spcBef>
                <a:spcPts val="0"/>
              </a:spcBef>
              <a:spcAft>
                <a:spcPts val="0"/>
              </a:spcAft>
              <a:buClr>
                <a:schemeClr val="dk1"/>
              </a:buClr>
              <a:buSzPct val="100000"/>
              <a:buChar char="◦"/>
            </a:pPr>
            <a:r>
              <a:rPr lang="en-GB" sz="2800" dirty="0">
                <a:solidFill>
                  <a:schemeClr val="dk1"/>
                </a:solidFill>
              </a:rPr>
              <a:t> As a whole school, we expect 97% attendance- </a:t>
            </a:r>
            <a:r>
              <a:rPr lang="en-GB" sz="2800" b="1" dirty="0">
                <a:solidFill>
                  <a:schemeClr val="dk1"/>
                </a:solidFill>
              </a:rPr>
              <a:t>Every day counts! </a:t>
            </a:r>
            <a:endParaRPr sz="2800" b="1" dirty="0">
              <a:solidFill>
                <a:schemeClr val="dk1"/>
              </a:solidFill>
            </a:endParaRPr>
          </a:p>
          <a:p>
            <a:pPr marL="457200" lvl="0" indent="0" algn="l" rtl="0">
              <a:lnSpc>
                <a:spcPct val="100000"/>
              </a:lnSpc>
              <a:spcBef>
                <a:spcPts val="0"/>
              </a:spcBef>
              <a:spcAft>
                <a:spcPts val="0"/>
              </a:spcAft>
              <a:buNone/>
            </a:pPr>
            <a:endParaRPr sz="2800" dirty="0">
              <a:solidFill>
                <a:schemeClr val="dk1"/>
              </a:solidFill>
            </a:endParaRPr>
          </a:p>
          <a:p>
            <a:pPr marL="0" lvl="0" indent="0" algn="l" rtl="0">
              <a:lnSpc>
                <a:spcPct val="115000"/>
              </a:lnSpc>
              <a:spcBef>
                <a:spcPts val="1200"/>
              </a:spcBef>
              <a:spcAft>
                <a:spcPts val="0"/>
              </a:spcAft>
              <a:buNone/>
            </a:pPr>
            <a:r>
              <a:rPr lang="en-GB" sz="2800" dirty="0">
                <a:solidFill>
                  <a:schemeClr val="dk1"/>
                </a:solidFill>
              </a:rPr>
              <a:t>Being in school every day means:</a:t>
            </a:r>
            <a:endParaRPr sz="2800" dirty="0">
              <a:solidFill>
                <a:schemeClr val="dk1"/>
              </a:solidFill>
            </a:endParaRPr>
          </a:p>
          <a:p>
            <a:pPr marL="457200" lvl="0" indent="-379730" algn="l" rtl="0">
              <a:lnSpc>
                <a:spcPct val="115000"/>
              </a:lnSpc>
              <a:spcBef>
                <a:spcPts val="1200"/>
              </a:spcBef>
              <a:spcAft>
                <a:spcPts val="0"/>
              </a:spcAft>
              <a:buClr>
                <a:schemeClr val="dk1"/>
              </a:buClr>
              <a:buSzPct val="100000"/>
              <a:buChar char="◦"/>
            </a:pPr>
            <a:r>
              <a:rPr lang="en-GB" sz="2800" dirty="0">
                <a:solidFill>
                  <a:schemeClr val="dk1"/>
                </a:solidFill>
              </a:rPr>
              <a:t>More learning opportunities 📚</a:t>
            </a:r>
            <a:br>
              <a:rPr lang="en-GB" sz="2800" dirty="0">
                <a:solidFill>
                  <a:schemeClr val="dk1"/>
                </a:solidFill>
              </a:rPr>
            </a:br>
            <a:endParaRPr sz="2800" dirty="0">
              <a:solidFill>
                <a:schemeClr val="dk1"/>
              </a:solidFill>
            </a:endParaRPr>
          </a:p>
          <a:p>
            <a:pPr marL="457200" lvl="0" indent="-379730" algn="l" rtl="0">
              <a:lnSpc>
                <a:spcPct val="115000"/>
              </a:lnSpc>
              <a:spcBef>
                <a:spcPts val="0"/>
              </a:spcBef>
              <a:spcAft>
                <a:spcPts val="0"/>
              </a:spcAft>
              <a:buClr>
                <a:schemeClr val="dk1"/>
              </a:buClr>
              <a:buSzPct val="100000"/>
              <a:buChar char="◦"/>
            </a:pPr>
            <a:r>
              <a:rPr lang="en-GB" sz="2800" dirty="0">
                <a:solidFill>
                  <a:schemeClr val="dk1"/>
                </a:solidFill>
              </a:rPr>
              <a:t>Stronger friendships 🤝</a:t>
            </a:r>
            <a:br>
              <a:rPr lang="en-GB" sz="2800" dirty="0">
                <a:solidFill>
                  <a:schemeClr val="dk1"/>
                </a:solidFill>
              </a:rPr>
            </a:br>
            <a:endParaRPr sz="2800" dirty="0">
              <a:solidFill>
                <a:schemeClr val="dk1"/>
              </a:solidFill>
            </a:endParaRPr>
          </a:p>
          <a:p>
            <a:pPr marL="457200" lvl="0" indent="-379730" algn="l" rtl="0">
              <a:lnSpc>
                <a:spcPct val="115000"/>
              </a:lnSpc>
              <a:spcBef>
                <a:spcPts val="0"/>
              </a:spcBef>
              <a:spcAft>
                <a:spcPts val="0"/>
              </a:spcAft>
              <a:buClr>
                <a:schemeClr val="dk1"/>
              </a:buClr>
              <a:buSzPct val="100000"/>
              <a:buChar char="◦"/>
            </a:pPr>
            <a:r>
              <a:rPr lang="en-GB" sz="2800" dirty="0">
                <a:solidFill>
                  <a:schemeClr val="dk1"/>
                </a:solidFill>
              </a:rPr>
              <a:t>Better progress and achievement 🌟</a:t>
            </a:r>
            <a:endParaRPr sz="2800" dirty="0">
              <a:solidFill>
                <a:schemeClr val="dk1"/>
              </a:solidFill>
            </a:endParaRPr>
          </a:p>
          <a:p>
            <a:pPr marL="457200" lvl="0" indent="0" algn="l" rtl="0">
              <a:lnSpc>
                <a:spcPct val="100000"/>
              </a:lnSpc>
              <a:spcBef>
                <a:spcPts val="1200"/>
              </a:spcBef>
              <a:spcAft>
                <a:spcPts val="0"/>
              </a:spcAft>
              <a:buNone/>
            </a:pPr>
            <a:endParaRPr sz="2800" dirty="0">
              <a:solidFill>
                <a:schemeClr val="dk1"/>
              </a:solidFill>
            </a:endParaRPr>
          </a:p>
          <a:p>
            <a:pPr marL="0" lvl="0" indent="0" algn="l" rtl="0">
              <a:lnSpc>
                <a:spcPct val="100000"/>
              </a:lnSpc>
              <a:spcBef>
                <a:spcPts val="900"/>
              </a:spcBef>
              <a:spcAft>
                <a:spcPts val="0"/>
              </a:spcAft>
              <a:buNone/>
            </a:pPr>
            <a:r>
              <a:rPr lang="en-GB" sz="2800" dirty="0">
                <a:solidFill>
                  <a:schemeClr val="dk1"/>
                </a:solidFill>
              </a:rPr>
              <a:t>Registration closes at </a:t>
            </a:r>
            <a:r>
              <a:rPr lang="en-GB" sz="2800" b="1" dirty="0">
                <a:solidFill>
                  <a:schemeClr val="dk1"/>
                </a:solidFill>
              </a:rPr>
              <a:t>8:55am </a:t>
            </a:r>
            <a:r>
              <a:rPr lang="en-GB" sz="2800" dirty="0">
                <a:solidFill>
                  <a:schemeClr val="dk1"/>
                </a:solidFill>
              </a:rPr>
              <a:t>so you must be in before that!</a:t>
            </a:r>
            <a:endParaRPr dirty="0">
              <a:solidFill>
                <a:schemeClr val="dk1"/>
              </a:solidFill>
            </a:endParaRPr>
          </a:p>
        </p:txBody>
      </p:sp>
      <p:pic>
        <p:nvPicPr>
          <p:cNvPr id="89" name="Google Shape;89;p4" descr="St Matthew's Catholic Primary School"/>
          <p:cNvPicPr preferRelativeResize="0"/>
          <p:nvPr/>
        </p:nvPicPr>
        <p:blipFill rotWithShape="1">
          <a:blip r:embed="rId3">
            <a:alphaModFix/>
          </a:blip>
          <a:srcRect/>
          <a:stretch/>
        </p:blipFill>
        <p:spPr>
          <a:xfrm>
            <a:off x="10587010" y="242798"/>
            <a:ext cx="1365504" cy="1371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AA3DA7-4BE1-422F-8A53-B7D33381A87A}"/>
              </a:ext>
            </a:extLst>
          </p:cNvPr>
          <p:cNvSpPr>
            <a:spLocks noGrp="1"/>
          </p:cNvSpPr>
          <p:nvPr>
            <p:ph type="body" idx="1"/>
          </p:nvPr>
        </p:nvSpPr>
        <p:spPr>
          <a:xfrm>
            <a:off x="367553" y="493059"/>
            <a:ext cx="10757647" cy="5541861"/>
          </a:xfrm>
        </p:spPr>
        <p:txBody>
          <a:bodyPr>
            <a:normAutofit fontScale="62500" lnSpcReduction="20000"/>
          </a:bodyPr>
          <a:lstStyle/>
          <a:p>
            <a:r>
              <a:rPr lang="en-GB" sz="3400" dirty="0"/>
              <a:t>We recognises the clear link between the attendance and achievement of pupils. Our aim is to encourage the highest possible levels of attendance and punctuality for pupils to support learning and development.</a:t>
            </a:r>
          </a:p>
          <a:p>
            <a:endParaRPr lang="en-GB" sz="3400" dirty="0"/>
          </a:p>
          <a:p>
            <a:r>
              <a:rPr lang="en-GB" sz="3400" dirty="0"/>
              <a:t>The importance of attendance and punctuality is underpinned by an awareness of safeguarding issues. It is important to see our children every day and provide an educationally safe and secure environment.</a:t>
            </a:r>
          </a:p>
          <a:p>
            <a:endParaRPr lang="en-GB" sz="3400" dirty="0"/>
          </a:p>
          <a:p>
            <a:r>
              <a:rPr lang="en-GB" sz="3400" dirty="0"/>
              <a:t>To gain the greatest benefit from their education it is vital that all pupils attend regularly and on time. Pupils should aim to attend every day that the school is open. We set a target for all pupils to aim for 100% attendance with the expectation all pupils achieve at least 97%. </a:t>
            </a:r>
          </a:p>
          <a:p>
            <a:endParaRPr lang="en-GB" sz="3400" dirty="0"/>
          </a:p>
          <a:p>
            <a:r>
              <a:rPr lang="en-GB" sz="3400" dirty="0"/>
              <a:t>As a school we define regular attendance as 97% or above. Children with attendance of  90% below are classed as persistently absent and are monitored closely</a:t>
            </a:r>
          </a:p>
          <a:p>
            <a:endParaRPr lang="en-GB" sz="3400" dirty="0"/>
          </a:p>
          <a:p>
            <a:r>
              <a:rPr lang="en-GB" sz="3400" dirty="0"/>
              <a:t>No Holidays are authorised</a:t>
            </a:r>
          </a:p>
          <a:p>
            <a:endParaRPr lang="en-GB" dirty="0"/>
          </a:p>
        </p:txBody>
      </p:sp>
    </p:spTree>
    <p:extLst>
      <p:ext uri="{BB962C8B-B14F-4D97-AF65-F5344CB8AC3E}">
        <p14:creationId xmlns:p14="http://schemas.microsoft.com/office/powerpoint/2010/main" val="2090508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37cc3e4ffbc_0_62"/>
          <p:cNvSpPr txBox="1">
            <a:spLocks noGrp="1"/>
          </p:cNvSpPr>
          <p:nvPr>
            <p:ph type="title"/>
          </p:nvPr>
        </p:nvSpPr>
        <p:spPr>
          <a:xfrm>
            <a:off x="779929" y="62754"/>
            <a:ext cx="10058400" cy="1371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sz="4000" u="sng" dirty="0"/>
              <a:t>Communication</a:t>
            </a:r>
            <a:endParaRPr sz="4000" u="sng" dirty="0"/>
          </a:p>
        </p:txBody>
      </p:sp>
      <p:sp>
        <p:nvSpPr>
          <p:cNvPr id="95" name="Google Shape;95;g37cc3e4ffbc_0_62"/>
          <p:cNvSpPr txBox="1">
            <a:spLocks noGrp="1"/>
          </p:cNvSpPr>
          <p:nvPr>
            <p:ph type="body" idx="1"/>
          </p:nvPr>
        </p:nvSpPr>
        <p:spPr>
          <a:xfrm>
            <a:off x="1066800" y="2103120"/>
            <a:ext cx="10058400" cy="3931800"/>
          </a:xfrm>
          <a:prstGeom prst="rect">
            <a:avLst/>
          </a:prstGeom>
        </p:spPr>
        <p:txBody>
          <a:bodyPr spcFirstLastPara="1" wrap="square" lIns="91425" tIns="45700" rIns="91425" bIns="45700" anchor="t" anchorCtr="0">
            <a:normAutofit/>
          </a:bodyPr>
          <a:lstStyle/>
          <a:p>
            <a:pPr marL="0" lvl="0" indent="0" algn="l" rtl="0">
              <a:spcBef>
                <a:spcPts val="900"/>
              </a:spcBef>
              <a:spcAft>
                <a:spcPts val="0"/>
              </a:spcAft>
              <a:buNone/>
            </a:pPr>
            <a:endParaRPr/>
          </a:p>
        </p:txBody>
      </p:sp>
      <p:pic>
        <p:nvPicPr>
          <p:cNvPr id="1026" name="Picture 2" descr="Home Learning for Pupils - Heckmondwike Primary Academy">
            <a:extLst>
              <a:ext uri="{FF2B5EF4-FFF2-40B4-BE49-F238E27FC236}">
                <a16:creationId xmlns:a16="http://schemas.microsoft.com/office/drawing/2014/main" id="{D97E5FE7-4C57-43E2-AC91-EBCB4C86C6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382" r="14073"/>
          <a:stretch/>
        </p:blipFill>
        <p:spPr bwMode="auto">
          <a:xfrm>
            <a:off x="5889811" y="625803"/>
            <a:ext cx="5335280" cy="32335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FFE65D2-2680-4135-8ED4-C5B1D44A5DE3}"/>
              </a:ext>
            </a:extLst>
          </p:cNvPr>
          <p:cNvPicPr>
            <a:picLocks noChangeAspect="1"/>
          </p:cNvPicPr>
          <p:nvPr/>
        </p:nvPicPr>
        <p:blipFill>
          <a:blip r:embed="rId4"/>
          <a:stretch>
            <a:fillRect/>
          </a:stretch>
        </p:blipFill>
        <p:spPr>
          <a:xfrm>
            <a:off x="680038" y="1272988"/>
            <a:ext cx="4121622" cy="51726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5"/>
          <p:cNvSpPr txBox="1">
            <a:spLocks noGrp="1"/>
          </p:cNvSpPr>
          <p:nvPr>
            <p:ph type="title"/>
          </p:nvPr>
        </p:nvSpPr>
        <p:spPr>
          <a:xfrm>
            <a:off x="-78275" y="0"/>
            <a:ext cx="5528100" cy="961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b="1" u="sng">
                <a:latin typeface="Century Gothic"/>
                <a:ea typeface="Century Gothic"/>
                <a:cs typeface="Century Gothic"/>
                <a:sym typeface="Century Gothic"/>
              </a:rPr>
              <a:t>Uniform and PE Kits</a:t>
            </a:r>
            <a:endParaRPr b="1" u="sng">
              <a:latin typeface="Century Gothic"/>
              <a:ea typeface="Century Gothic"/>
              <a:cs typeface="Century Gothic"/>
              <a:sym typeface="Century Gothic"/>
            </a:endParaRPr>
          </a:p>
        </p:txBody>
      </p:sp>
      <p:sp>
        <p:nvSpPr>
          <p:cNvPr id="101" name="Google Shape;101;p5"/>
          <p:cNvSpPr txBox="1">
            <a:spLocks noGrp="1"/>
          </p:cNvSpPr>
          <p:nvPr>
            <p:ph type="body" idx="1"/>
          </p:nvPr>
        </p:nvSpPr>
        <p:spPr>
          <a:xfrm>
            <a:off x="158625" y="961500"/>
            <a:ext cx="5846710" cy="54813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1200"/>
              </a:spcBef>
              <a:spcAft>
                <a:spcPts val="0"/>
              </a:spcAft>
              <a:buClr>
                <a:schemeClr val="dk1"/>
              </a:buClr>
              <a:buSzPts val="852"/>
              <a:buFont typeface="Arial"/>
              <a:buNone/>
            </a:pPr>
            <a:r>
              <a:rPr lang="en-GB" sz="1252" b="1" dirty="0">
                <a:solidFill>
                  <a:schemeClr val="dk1"/>
                </a:solidFill>
              </a:rPr>
              <a:t>Uniform:</a:t>
            </a:r>
            <a:endParaRPr sz="1252" b="1" dirty="0">
              <a:solidFill>
                <a:schemeClr val="dk1"/>
              </a:solidFill>
            </a:endParaRPr>
          </a:p>
          <a:p>
            <a:pPr marL="457200" lvl="0" indent="-308133" algn="l" rtl="0">
              <a:lnSpc>
                <a:spcPct val="95000"/>
              </a:lnSpc>
              <a:spcBef>
                <a:spcPts val="1200"/>
              </a:spcBef>
              <a:spcAft>
                <a:spcPts val="0"/>
              </a:spcAft>
              <a:buClr>
                <a:schemeClr val="dk1"/>
              </a:buClr>
              <a:buSzPts val="1253"/>
              <a:buChar char="●"/>
            </a:pPr>
            <a:r>
              <a:rPr lang="en-GB" sz="1252" dirty="0">
                <a:solidFill>
                  <a:schemeClr val="dk1"/>
                </a:solidFill>
              </a:rPr>
              <a:t>White shirt/blouse</a:t>
            </a:r>
            <a:br>
              <a:rPr lang="en-GB" sz="1252" dirty="0">
                <a:solidFill>
                  <a:schemeClr val="dk1"/>
                </a:solidFill>
              </a:rPr>
            </a:br>
            <a:endParaRPr sz="1252" dirty="0">
              <a:solidFill>
                <a:schemeClr val="dk1"/>
              </a:solidFill>
            </a:endParaRPr>
          </a:p>
          <a:p>
            <a:pPr marL="457200" lvl="0" indent="-308133" algn="l" rtl="0">
              <a:lnSpc>
                <a:spcPct val="95000"/>
              </a:lnSpc>
              <a:spcBef>
                <a:spcPts val="0"/>
              </a:spcBef>
              <a:spcAft>
                <a:spcPts val="0"/>
              </a:spcAft>
              <a:buClr>
                <a:schemeClr val="dk1"/>
              </a:buClr>
              <a:buSzPts val="1253"/>
              <a:buChar char="●"/>
            </a:pPr>
            <a:r>
              <a:rPr lang="en-GB" sz="1252" dirty="0">
                <a:solidFill>
                  <a:schemeClr val="dk1"/>
                </a:solidFill>
              </a:rPr>
              <a:t>Grey jumper or cardigan</a:t>
            </a:r>
            <a:br>
              <a:rPr lang="en-GB" sz="1252" dirty="0">
                <a:solidFill>
                  <a:schemeClr val="dk1"/>
                </a:solidFill>
              </a:rPr>
            </a:br>
            <a:endParaRPr sz="1252" dirty="0">
              <a:solidFill>
                <a:schemeClr val="dk1"/>
              </a:solidFill>
            </a:endParaRPr>
          </a:p>
          <a:p>
            <a:pPr marL="457200" lvl="0" indent="-308133" algn="l" rtl="0">
              <a:lnSpc>
                <a:spcPct val="95000"/>
              </a:lnSpc>
              <a:spcBef>
                <a:spcPts val="0"/>
              </a:spcBef>
              <a:spcAft>
                <a:spcPts val="0"/>
              </a:spcAft>
              <a:buClr>
                <a:schemeClr val="dk1"/>
              </a:buClr>
              <a:buSzPts val="1253"/>
              <a:buChar char="●"/>
            </a:pPr>
            <a:r>
              <a:rPr lang="en-GB" sz="1252" dirty="0">
                <a:solidFill>
                  <a:schemeClr val="dk1"/>
                </a:solidFill>
              </a:rPr>
              <a:t>Grey trousers, dress, or skirt</a:t>
            </a:r>
            <a:br>
              <a:rPr lang="en-GB" sz="1252" dirty="0">
                <a:solidFill>
                  <a:schemeClr val="dk1"/>
                </a:solidFill>
              </a:rPr>
            </a:br>
            <a:endParaRPr sz="1252" dirty="0">
              <a:solidFill>
                <a:schemeClr val="dk1"/>
              </a:solidFill>
            </a:endParaRPr>
          </a:p>
          <a:p>
            <a:pPr marL="457200" lvl="0" indent="-308133" algn="l" rtl="0">
              <a:lnSpc>
                <a:spcPct val="95000"/>
              </a:lnSpc>
              <a:spcBef>
                <a:spcPts val="0"/>
              </a:spcBef>
              <a:spcAft>
                <a:spcPts val="0"/>
              </a:spcAft>
              <a:buClr>
                <a:schemeClr val="dk1"/>
              </a:buClr>
              <a:buSzPts val="1253"/>
              <a:buChar char="●"/>
            </a:pPr>
            <a:r>
              <a:rPr lang="en-GB" sz="1252" dirty="0">
                <a:solidFill>
                  <a:schemeClr val="dk1"/>
                </a:solidFill>
              </a:rPr>
              <a:t>School tie</a:t>
            </a:r>
            <a:br>
              <a:rPr lang="en-GB" sz="1252" dirty="0">
                <a:solidFill>
                  <a:schemeClr val="dk1"/>
                </a:solidFill>
              </a:rPr>
            </a:br>
            <a:endParaRPr sz="1252" dirty="0">
              <a:solidFill>
                <a:schemeClr val="dk1"/>
              </a:solidFill>
            </a:endParaRPr>
          </a:p>
          <a:p>
            <a:pPr marL="457200" lvl="0" indent="-308133" algn="l" rtl="0">
              <a:lnSpc>
                <a:spcPct val="95000"/>
              </a:lnSpc>
              <a:spcBef>
                <a:spcPts val="0"/>
              </a:spcBef>
              <a:spcAft>
                <a:spcPts val="0"/>
              </a:spcAft>
              <a:buClr>
                <a:schemeClr val="dk1"/>
              </a:buClr>
              <a:buSzPts val="1253"/>
              <a:buChar char="●"/>
            </a:pPr>
            <a:r>
              <a:rPr lang="en-GB" sz="1252" dirty="0">
                <a:solidFill>
                  <a:schemeClr val="dk1"/>
                </a:solidFill>
              </a:rPr>
              <a:t>Plain black shoes, No trainers</a:t>
            </a:r>
            <a:br>
              <a:rPr lang="en-GB" sz="1252" dirty="0">
                <a:solidFill>
                  <a:schemeClr val="dk1"/>
                </a:solidFill>
              </a:rPr>
            </a:br>
            <a:endParaRPr sz="1252" dirty="0">
              <a:solidFill>
                <a:schemeClr val="dk1"/>
              </a:solidFill>
            </a:endParaRPr>
          </a:p>
          <a:p>
            <a:pPr marL="457200" lvl="0" indent="-308133" algn="l" rtl="0">
              <a:lnSpc>
                <a:spcPct val="95000"/>
              </a:lnSpc>
              <a:spcBef>
                <a:spcPts val="0"/>
              </a:spcBef>
              <a:spcAft>
                <a:spcPts val="0"/>
              </a:spcAft>
              <a:buClr>
                <a:schemeClr val="dk1"/>
              </a:buClr>
              <a:buSzPts val="1253"/>
              <a:buChar char="●"/>
            </a:pPr>
            <a:r>
              <a:rPr lang="en-GB" sz="1252" dirty="0">
                <a:solidFill>
                  <a:schemeClr val="dk1"/>
                </a:solidFill>
              </a:rPr>
              <a:t>Long hair tied back ✂️</a:t>
            </a:r>
            <a:br>
              <a:rPr lang="en-GB" sz="1252" dirty="0">
                <a:solidFill>
                  <a:schemeClr val="dk1"/>
                </a:solidFill>
              </a:rPr>
            </a:br>
            <a:endParaRPr sz="1252" dirty="0">
              <a:solidFill>
                <a:schemeClr val="dk1"/>
              </a:solidFill>
            </a:endParaRPr>
          </a:p>
          <a:p>
            <a:pPr marL="457200" lvl="0" indent="-308133" algn="l" rtl="0">
              <a:lnSpc>
                <a:spcPct val="95000"/>
              </a:lnSpc>
              <a:spcBef>
                <a:spcPts val="0"/>
              </a:spcBef>
              <a:spcAft>
                <a:spcPts val="0"/>
              </a:spcAft>
              <a:buClr>
                <a:schemeClr val="dk1"/>
              </a:buClr>
              <a:buSzPts val="1253"/>
              <a:buChar char="●"/>
            </a:pPr>
            <a:r>
              <a:rPr lang="en-GB" sz="1252" dirty="0">
                <a:solidFill>
                  <a:schemeClr val="dk1"/>
                </a:solidFill>
              </a:rPr>
              <a:t>❌ No jewellery, false nails, or nail varnish</a:t>
            </a:r>
          </a:p>
          <a:p>
            <a:pPr marL="457200" lvl="0" indent="-308133" algn="l" rtl="0">
              <a:lnSpc>
                <a:spcPct val="95000"/>
              </a:lnSpc>
              <a:spcBef>
                <a:spcPts val="0"/>
              </a:spcBef>
              <a:spcAft>
                <a:spcPts val="0"/>
              </a:spcAft>
              <a:buClr>
                <a:schemeClr val="dk1"/>
              </a:buClr>
              <a:buSzPts val="1253"/>
              <a:buChar char="●"/>
            </a:pPr>
            <a:br>
              <a:rPr lang="en-GB" sz="1252" dirty="0">
                <a:solidFill>
                  <a:schemeClr val="dk1"/>
                </a:solidFill>
              </a:rPr>
            </a:br>
            <a:r>
              <a:rPr lang="en-GB" sz="1252" dirty="0">
                <a:solidFill>
                  <a:schemeClr val="dk1"/>
                </a:solidFill>
              </a:rPr>
              <a:t>Please note: it is not a reasonable  adjustment to not wear uniform, difficulties speak to staff</a:t>
            </a:r>
          </a:p>
          <a:p>
            <a:pPr marL="457200" lvl="0" indent="-308133" algn="l" rtl="0">
              <a:lnSpc>
                <a:spcPct val="95000"/>
              </a:lnSpc>
              <a:spcBef>
                <a:spcPts val="0"/>
              </a:spcBef>
              <a:spcAft>
                <a:spcPts val="0"/>
              </a:spcAft>
              <a:buClr>
                <a:schemeClr val="dk1"/>
              </a:buClr>
              <a:buSzPts val="1253"/>
              <a:buChar char="●"/>
            </a:pPr>
            <a:endParaRPr sz="1252" dirty="0">
              <a:solidFill>
                <a:schemeClr val="dk1"/>
              </a:solidFill>
            </a:endParaRPr>
          </a:p>
          <a:p>
            <a:pPr marL="0" lvl="0" indent="0" algn="l" rtl="0">
              <a:lnSpc>
                <a:spcPct val="95000"/>
              </a:lnSpc>
              <a:spcBef>
                <a:spcPts val="1200"/>
              </a:spcBef>
              <a:spcAft>
                <a:spcPts val="0"/>
              </a:spcAft>
              <a:buClr>
                <a:schemeClr val="dk1"/>
              </a:buClr>
              <a:buSzPts val="852"/>
              <a:buFont typeface="Arial"/>
              <a:buNone/>
            </a:pPr>
            <a:r>
              <a:rPr lang="en-GB" sz="1252" b="1" dirty="0">
                <a:solidFill>
                  <a:schemeClr val="dk1"/>
                </a:solidFill>
              </a:rPr>
              <a:t>PE (Monday &amp; Friday for both classes):</a:t>
            </a:r>
            <a:endParaRPr sz="1252" b="1" dirty="0">
              <a:solidFill>
                <a:schemeClr val="dk1"/>
              </a:solidFill>
            </a:endParaRPr>
          </a:p>
          <a:p>
            <a:pPr marL="457200" lvl="0" indent="-308133" algn="l" rtl="0">
              <a:lnSpc>
                <a:spcPct val="95000"/>
              </a:lnSpc>
              <a:spcBef>
                <a:spcPts val="1200"/>
              </a:spcBef>
              <a:spcAft>
                <a:spcPts val="0"/>
              </a:spcAft>
              <a:buClr>
                <a:schemeClr val="dk1"/>
              </a:buClr>
              <a:buSzPts val="1253"/>
              <a:buChar char="●"/>
            </a:pPr>
            <a:r>
              <a:rPr lang="en-GB" sz="1252" dirty="0">
                <a:solidFill>
                  <a:schemeClr val="dk1"/>
                </a:solidFill>
              </a:rPr>
              <a:t>House colour shirt with school logo</a:t>
            </a:r>
            <a:br>
              <a:rPr lang="en-GB" sz="1252" dirty="0">
                <a:solidFill>
                  <a:schemeClr val="dk1"/>
                </a:solidFill>
              </a:rPr>
            </a:br>
            <a:endParaRPr sz="1252" dirty="0">
              <a:solidFill>
                <a:schemeClr val="dk1"/>
              </a:solidFill>
            </a:endParaRPr>
          </a:p>
          <a:p>
            <a:pPr marL="457200" lvl="0" indent="-308133" algn="l" rtl="0">
              <a:lnSpc>
                <a:spcPct val="95000"/>
              </a:lnSpc>
              <a:spcBef>
                <a:spcPts val="0"/>
              </a:spcBef>
              <a:spcAft>
                <a:spcPts val="0"/>
              </a:spcAft>
              <a:buClr>
                <a:schemeClr val="dk1"/>
              </a:buClr>
              <a:buSzPts val="1253"/>
              <a:buChar char="●"/>
            </a:pPr>
            <a:r>
              <a:rPr lang="en-GB" sz="1252" dirty="0">
                <a:solidFill>
                  <a:schemeClr val="dk1"/>
                </a:solidFill>
              </a:rPr>
              <a:t>Blue shorts</a:t>
            </a:r>
            <a:br>
              <a:rPr lang="en-GB" sz="1252" dirty="0">
                <a:solidFill>
                  <a:schemeClr val="dk1"/>
                </a:solidFill>
              </a:rPr>
            </a:br>
            <a:endParaRPr sz="1252" dirty="0">
              <a:solidFill>
                <a:schemeClr val="dk1"/>
              </a:solidFill>
            </a:endParaRPr>
          </a:p>
          <a:p>
            <a:pPr marL="457200" lvl="0" indent="-308133" algn="l" rtl="0">
              <a:lnSpc>
                <a:spcPct val="95000"/>
              </a:lnSpc>
              <a:spcBef>
                <a:spcPts val="0"/>
              </a:spcBef>
              <a:spcAft>
                <a:spcPts val="0"/>
              </a:spcAft>
              <a:buClr>
                <a:schemeClr val="dk1"/>
              </a:buClr>
              <a:buSzPts val="1253"/>
              <a:buChar char="●"/>
            </a:pPr>
            <a:r>
              <a:rPr lang="en-GB" sz="1252" dirty="0">
                <a:solidFill>
                  <a:schemeClr val="dk1"/>
                </a:solidFill>
              </a:rPr>
              <a:t>Black pumps or trainers</a:t>
            </a:r>
            <a:br>
              <a:rPr lang="en-GB" sz="1252" dirty="0">
                <a:solidFill>
                  <a:schemeClr val="dk1"/>
                </a:solidFill>
              </a:rPr>
            </a:br>
            <a:endParaRPr sz="1252" dirty="0">
              <a:solidFill>
                <a:schemeClr val="dk1"/>
              </a:solidFill>
            </a:endParaRPr>
          </a:p>
          <a:p>
            <a:pPr marL="457200" lvl="0" indent="-308133" algn="l" rtl="0">
              <a:lnSpc>
                <a:spcPct val="95000"/>
              </a:lnSpc>
              <a:spcBef>
                <a:spcPts val="0"/>
              </a:spcBef>
              <a:spcAft>
                <a:spcPts val="0"/>
              </a:spcAft>
              <a:buClr>
                <a:schemeClr val="dk1"/>
              </a:buClr>
              <a:buSzPts val="1253"/>
              <a:buChar char="●"/>
            </a:pPr>
            <a:r>
              <a:rPr lang="en-GB" sz="1252" dirty="0">
                <a:solidFill>
                  <a:schemeClr val="dk1"/>
                </a:solidFill>
              </a:rPr>
              <a:t>School PE  tracksuit can be worn in colder months</a:t>
            </a:r>
            <a:endParaRPr sz="1252" dirty="0">
              <a:solidFill>
                <a:schemeClr val="dk1"/>
              </a:solidFill>
            </a:endParaRPr>
          </a:p>
          <a:p>
            <a:pPr marL="0" lvl="0" indent="0" algn="l" rtl="0">
              <a:lnSpc>
                <a:spcPct val="80000"/>
              </a:lnSpc>
              <a:spcBef>
                <a:spcPts val="1200"/>
              </a:spcBef>
              <a:spcAft>
                <a:spcPts val="0"/>
              </a:spcAft>
              <a:buSzPts val="1550"/>
              <a:buNone/>
            </a:pPr>
            <a:endParaRPr sz="1950" dirty="0"/>
          </a:p>
        </p:txBody>
      </p:sp>
      <p:pic>
        <p:nvPicPr>
          <p:cNvPr id="102" name="Google Shape;102;p5" descr="St Matthew's Catholic Primary School"/>
          <p:cNvPicPr preferRelativeResize="0"/>
          <p:nvPr/>
        </p:nvPicPr>
        <p:blipFill rotWithShape="1">
          <a:blip r:embed="rId3">
            <a:alphaModFix/>
          </a:blip>
          <a:srcRect/>
          <a:stretch/>
        </p:blipFill>
        <p:spPr>
          <a:xfrm>
            <a:off x="8946469" y="275700"/>
            <a:ext cx="1365504" cy="1371600"/>
          </a:xfrm>
          <a:prstGeom prst="rect">
            <a:avLst/>
          </a:prstGeom>
          <a:noFill/>
          <a:ln>
            <a:noFill/>
          </a:ln>
        </p:spPr>
      </p:pic>
      <p:pic>
        <p:nvPicPr>
          <p:cNvPr id="103" name="Google Shape;103;p5"/>
          <p:cNvPicPr preferRelativeResize="0"/>
          <p:nvPr/>
        </p:nvPicPr>
        <p:blipFill>
          <a:blip r:embed="rId4">
            <a:alphaModFix/>
          </a:blip>
          <a:stretch>
            <a:fillRect/>
          </a:stretch>
        </p:blipFill>
        <p:spPr>
          <a:xfrm>
            <a:off x="9769133" y="2346907"/>
            <a:ext cx="1857375" cy="2004345"/>
          </a:xfrm>
          <a:prstGeom prst="rect">
            <a:avLst/>
          </a:prstGeom>
          <a:noFill/>
          <a:ln>
            <a:noFill/>
          </a:ln>
        </p:spPr>
      </p:pic>
      <p:pic>
        <p:nvPicPr>
          <p:cNvPr id="104" name="Google Shape;104;p5"/>
          <p:cNvPicPr preferRelativeResize="0"/>
          <p:nvPr/>
        </p:nvPicPr>
        <p:blipFill>
          <a:blip r:embed="rId5">
            <a:alphaModFix/>
          </a:blip>
          <a:stretch>
            <a:fillRect/>
          </a:stretch>
        </p:blipFill>
        <p:spPr>
          <a:xfrm>
            <a:off x="7011014" y="2171305"/>
            <a:ext cx="2202609" cy="2084550"/>
          </a:xfrm>
          <a:prstGeom prst="rect">
            <a:avLst/>
          </a:prstGeom>
          <a:noFill/>
          <a:ln>
            <a:noFill/>
          </a:ln>
        </p:spPr>
      </p:pic>
      <p:pic>
        <p:nvPicPr>
          <p:cNvPr id="105" name="Google Shape;105;p5"/>
          <p:cNvPicPr preferRelativeResize="0"/>
          <p:nvPr/>
        </p:nvPicPr>
        <p:blipFill>
          <a:blip r:embed="rId6">
            <a:alphaModFix/>
          </a:blip>
          <a:stretch>
            <a:fillRect/>
          </a:stretch>
        </p:blipFill>
        <p:spPr>
          <a:xfrm>
            <a:off x="6304433" y="4587126"/>
            <a:ext cx="2072926" cy="1953218"/>
          </a:xfrm>
          <a:prstGeom prst="rect">
            <a:avLst/>
          </a:prstGeom>
          <a:noFill/>
          <a:ln>
            <a:noFill/>
          </a:ln>
        </p:spPr>
      </p:pic>
      <p:pic>
        <p:nvPicPr>
          <p:cNvPr id="106" name="Google Shape;106;p5"/>
          <p:cNvPicPr preferRelativeResize="0"/>
          <p:nvPr/>
        </p:nvPicPr>
        <p:blipFill>
          <a:blip r:embed="rId7">
            <a:alphaModFix/>
          </a:blip>
          <a:stretch>
            <a:fillRect/>
          </a:stretch>
        </p:blipFill>
        <p:spPr>
          <a:xfrm>
            <a:off x="8581896" y="4688734"/>
            <a:ext cx="1857376" cy="17540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E957-AE36-4D1B-A97F-70780A8EFE36}"/>
              </a:ext>
            </a:extLst>
          </p:cNvPr>
          <p:cNvSpPr>
            <a:spLocks noGrp="1"/>
          </p:cNvSpPr>
          <p:nvPr>
            <p:ph type="title"/>
          </p:nvPr>
        </p:nvSpPr>
        <p:spPr>
          <a:xfrm>
            <a:off x="726141" y="137280"/>
            <a:ext cx="10058400" cy="1371600"/>
          </a:xfrm>
        </p:spPr>
        <p:txBody>
          <a:bodyPr>
            <a:normAutofit/>
          </a:bodyPr>
          <a:lstStyle/>
          <a:p>
            <a:r>
              <a:rPr lang="en-GB" dirty="0"/>
              <a:t>Expectations and Standards: The St Matthew’s Way </a:t>
            </a:r>
          </a:p>
        </p:txBody>
      </p:sp>
      <p:sp>
        <p:nvSpPr>
          <p:cNvPr id="3" name="Text Placeholder 2">
            <a:extLst>
              <a:ext uri="{FF2B5EF4-FFF2-40B4-BE49-F238E27FC236}">
                <a16:creationId xmlns:a16="http://schemas.microsoft.com/office/drawing/2014/main" id="{A190A78E-12BB-4C23-A386-DDE5351F950F}"/>
              </a:ext>
            </a:extLst>
          </p:cNvPr>
          <p:cNvSpPr>
            <a:spLocks noGrp="1"/>
          </p:cNvSpPr>
          <p:nvPr>
            <p:ph type="body" idx="1"/>
          </p:nvPr>
        </p:nvSpPr>
        <p:spPr>
          <a:xfrm>
            <a:off x="206188" y="1658471"/>
            <a:ext cx="10927976" cy="4833649"/>
          </a:xfrm>
        </p:spPr>
        <p:txBody>
          <a:bodyPr>
            <a:normAutofit/>
          </a:bodyPr>
          <a:lstStyle/>
          <a:p>
            <a:r>
              <a:rPr lang="en-GB" sz="1400" dirty="0"/>
              <a:t>The St Matthew’s Way means providing consistently high standards for every child, in every classroom, every day.</a:t>
            </a:r>
          </a:p>
          <a:p>
            <a:r>
              <a:rPr lang="en-GB" sz="1400" dirty="0"/>
              <a:t>Children are welcomed warmly and known as individuals.</a:t>
            </a:r>
          </a:p>
          <a:p>
            <a:endParaRPr lang="en-GB" sz="1400" dirty="0"/>
          </a:p>
          <a:p>
            <a:r>
              <a:rPr lang="en-GB" sz="1400" dirty="0"/>
              <a:t>Adults model calm, respectful and professional behaviour.</a:t>
            </a:r>
          </a:p>
          <a:p>
            <a:r>
              <a:rPr lang="en-GB" sz="1400" dirty="0"/>
              <a:t>Classrooms are organised, purposeful and ready for learning.</a:t>
            </a:r>
          </a:p>
          <a:p>
            <a:r>
              <a:rPr lang="en-GB" sz="1400" dirty="0"/>
              <a:t>Expectations for learning, behaviour and presentation are consistently high.</a:t>
            </a:r>
          </a:p>
          <a:p>
            <a:r>
              <a:rPr lang="en-GB" sz="1400" dirty="0"/>
              <a:t>Lessons are well planned, appropriately challenging and adapted to meet need.</a:t>
            </a:r>
          </a:p>
          <a:p>
            <a:r>
              <a:rPr lang="en-GB" sz="1400" dirty="0"/>
              <a:t>Reading, handwriting, number fluency and oracy remain visible priorities.</a:t>
            </a:r>
          </a:p>
          <a:p>
            <a:r>
              <a:rPr lang="en-GB" sz="1400" dirty="0"/>
              <a:t>Staff actively teach, circulate, question and respond rather than remaining at a desk.</a:t>
            </a:r>
          </a:p>
          <a:p>
            <a:r>
              <a:rPr lang="en-GB" sz="1400" dirty="0"/>
              <a:t>Agreed routines, policies and individual support plans are followed consistently.</a:t>
            </a:r>
          </a:p>
          <a:p>
            <a:r>
              <a:rPr lang="en-GB" sz="1400" dirty="0"/>
              <a:t>Children’s dignity, safety and wellbeing are protected at all times.</a:t>
            </a:r>
          </a:p>
          <a:p>
            <a:r>
              <a:rPr lang="en-GB" sz="1400" dirty="0"/>
              <a:t>Concerns are addressed promptly and support is requested when needed.</a:t>
            </a:r>
          </a:p>
          <a:p>
            <a:r>
              <a:rPr lang="en-GB" sz="1400" dirty="0"/>
              <a:t>Consistency is not about every classroom looking identical. It is about every child receiving the same high standard of care, teaching and support.</a:t>
            </a:r>
          </a:p>
        </p:txBody>
      </p:sp>
    </p:spTree>
    <p:extLst>
      <p:ext uri="{BB962C8B-B14F-4D97-AF65-F5344CB8AC3E}">
        <p14:creationId xmlns:p14="http://schemas.microsoft.com/office/powerpoint/2010/main" val="2243903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6"/>
          <p:cNvSpPr txBox="1">
            <a:spLocks noGrp="1"/>
          </p:cNvSpPr>
          <p:nvPr>
            <p:ph type="title"/>
          </p:nvPr>
        </p:nvSpPr>
        <p:spPr>
          <a:xfrm>
            <a:off x="158675" y="70575"/>
            <a:ext cx="3101100" cy="137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b="1" u="sng"/>
              <a:t>Rewards</a:t>
            </a:r>
            <a:endParaRPr b="1" u="sng"/>
          </a:p>
        </p:txBody>
      </p:sp>
      <p:sp>
        <p:nvSpPr>
          <p:cNvPr id="112" name="Google Shape;112;p6"/>
          <p:cNvSpPr txBox="1">
            <a:spLocks noGrp="1"/>
          </p:cNvSpPr>
          <p:nvPr>
            <p:ph type="body" idx="1"/>
          </p:nvPr>
        </p:nvSpPr>
        <p:spPr>
          <a:xfrm>
            <a:off x="528600" y="1367246"/>
            <a:ext cx="10058400" cy="5138100"/>
          </a:xfrm>
          <a:prstGeom prst="rect">
            <a:avLst/>
          </a:prstGeom>
          <a:noFill/>
          <a:ln>
            <a:noFill/>
          </a:ln>
        </p:spPr>
        <p:txBody>
          <a:bodyPr spcFirstLastPara="1" wrap="square" lIns="91425" tIns="45700" rIns="91425" bIns="45700" anchor="t" anchorCtr="0">
            <a:normAutofit fontScale="92500" lnSpcReduction="10000"/>
          </a:bodyPr>
          <a:lstStyle/>
          <a:p>
            <a:pPr marL="182880" lvl="0" indent="-148590" algn="l" rtl="0">
              <a:lnSpc>
                <a:spcPct val="100000"/>
              </a:lnSpc>
              <a:spcBef>
                <a:spcPts val="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Dojo Points/Shop</a:t>
            </a:r>
            <a:endParaRPr dirty="0">
              <a:solidFill>
                <a:schemeClr val="dk1"/>
              </a:solidFill>
              <a:latin typeface="Century Gothic"/>
              <a:ea typeface="Century Gothic"/>
              <a:cs typeface="Century Gothic"/>
              <a:sym typeface="Century Gothic"/>
            </a:endParaRPr>
          </a:p>
          <a:p>
            <a:pPr marL="182880" lvl="0" indent="-68578" algn="l" rtl="0">
              <a:lnSpc>
                <a:spcPct val="100000"/>
              </a:lnSpc>
              <a:spcBef>
                <a:spcPts val="900"/>
              </a:spcBef>
              <a:spcAft>
                <a:spcPts val="0"/>
              </a:spcAft>
              <a:buSzPct val="75000"/>
              <a:buNone/>
            </a:pPr>
            <a:endParaRPr dirty="0">
              <a:solidFill>
                <a:schemeClr val="dk1"/>
              </a:solidFill>
              <a:latin typeface="Century Gothic"/>
              <a:ea typeface="Century Gothic"/>
              <a:cs typeface="Century Gothic"/>
              <a:sym typeface="Century Gothic"/>
            </a:endParaRPr>
          </a:p>
          <a:p>
            <a:pPr marL="182880" lvl="0" indent="-148590" algn="l" rtl="0">
              <a:lnSpc>
                <a:spcPct val="100000"/>
              </a:lnSpc>
              <a:spcBef>
                <a:spcPts val="90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House Teams</a:t>
            </a:r>
            <a:endParaRPr dirty="0">
              <a:solidFill>
                <a:schemeClr val="dk1"/>
              </a:solidFill>
              <a:latin typeface="Century Gothic"/>
              <a:ea typeface="Century Gothic"/>
              <a:cs typeface="Century Gothic"/>
              <a:sym typeface="Century Gothic"/>
            </a:endParaRPr>
          </a:p>
          <a:p>
            <a:pPr marL="182880" lvl="0" indent="-68578" algn="l" rtl="0">
              <a:lnSpc>
                <a:spcPct val="100000"/>
              </a:lnSpc>
              <a:spcBef>
                <a:spcPts val="900"/>
              </a:spcBef>
              <a:spcAft>
                <a:spcPts val="0"/>
              </a:spcAft>
              <a:buSzPct val="75000"/>
              <a:buNone/>
            </a:pPr>
            <a:endParaRPr dirty="0">
              <a:solidFill>
                <a:schemeClr val="dk1"/>
              </a:solidFill>
              <a:latin typeface="Century Gothic"/>
              <a:ea typeface="Century Gothic"/>
              <a:cs typeface="Century Gothic"/>
              <a:sym typeface="Century Gothic"/>
            </a:endParaRPr>
          </a:p>
          <a:p>
            <a:pPr marL="182880" lvl="0" indent="-148590" algn="l" rtl="0">
              <a:lnSpc>
                <a:spcPct val="100000"/>
              </a:lnSpc>
              <a:spcBef>
                <a:spcPts val="90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Half-Termly Rewards – house team with the most points will be given a treat for example, bowling, movie afternoon, sports afternoon, etc.</a:t>
            </a:r>
            <a:endParaRPr dirty="0">
              <a:solidFill>
                <a:schemeClr val="dk1"/>
              </a:solidFill>
              <a:latin typeface="Century Gothic"/>
              <a:ea typeface="Century Gothic"/>
              <a:cs typeface="Century Gothic"/>
              <a:sym typeface="Century Gothic"/>
            </a:endParaRPr>
          </a:p>
          <a:p>
            <a:pPr marL="182880" lvl="0" indent="-68578" algn="l" rtl="0">
              <a:lnSpc>
                <a:spcPct val="100000"/>
              </a:lnSpc>
              <a:spcBef>
                <a:spcPts val="900"/>
              </a:spcBef>
              <a:spcAft>
                <a:spcPts val="0"/>
              </a:spcAft>
              <a:buSzPct val="75000"/>
              <a:buNone/>
            </a:pPr>
            <a:endParaRPr dirty="0">
              <a:solidFill>
                <a:schemeClr val="dk1"/>
              </a:solidFill>
              <a:latin typeface="Century Gothic"/>
              <a:ea typeface="Century Gothic"/>
              <a:cs typeface="Century Gothic"/>
              <a:sym typeface="Century Gothic"/>
            </a:endParaRPr>
          </a:p>
          <a:p>
            <a:pPr marL="182880" lvl="0" indent="-148590" algn="l" rtl="0">
              <a:lnSpc>
                <a:spcPct val="100000"/>
              </a:lnSpc>
              <a:spcBef>
                <a:spcPts val="90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Good to be Green</a:t>
            </a:r>
            <a:endParaRPr dirty="0">
              <a:solidFill>
                <a:schemeClr val="dk1"/>
              </a:solidFill>
              <a:latin typeface="Century Gothic"/>
              <a:ea typeface="Century Gothic"/>
              <a:cs typeface="Century Gothic"/>
              <a:sym typeface="Century Gothic"/>
            </a:endParaRPr>
          </a:p>
          <a:p>
            <a:pPr marL="182880" lvl="0" indent="-68578" algn="l" rtl="0">
              <a:lnSpc>
                <a:spcPct val="100000"/>
              </a:lnSpc>
              <a:spcBef>
                <a:spcPts val="900"/>
              </a:spcBef>
              <a:spcAft>
                <a:spcPts val="0"/>
              </a:spcAft>
              <a:buSzPct val="75000"/>
              <a:buNone/>
            </a:pPr>
            <a:endParaRPr dirty="0">
              <a:solidFill>
                <a:schemeClr val="dk1"/>
              </a:solidFill>
              <a:latin typeface="Century Gothic"/>
              <a:ea typeface="Century Gothic"/>
              <a:cs typeface="Century Gothic"/>
              <a:sym typeface="Century Gothic"/>
            </a:endParaRPr>
          </a:p>
          <a:p>
            <a:pPr marL="182880" lvl="0" indent="-148590" algn="l" rtl="0">
              <a:lnSpc>
                <a:spcPct val="100000"/>
              </a:lnSpc>
              <a:spcBef>
                <a:spcPts val="90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Gold Star Award</a:t>
            </a:r>
            <a:endParaRPr dirty="0">
              <a:solidFill>
                <a:schemeClr val="dk1"/>
              </a:solidFill>
              <a:latin typeface="Century Gothic"/>
              <a:ea typeface="Century Gothic"/>
              <a:cs typeface="Century Gothic"/>
              <a:sym typeface="Century Gothic"/>
            </a:endParaRPr>
          </a:p>
          <a:p>
            <a:pPr marL="182880" lvl="0" indent="-68578" algn="l" rtl="0">
              <a:lnSpc>
                <a:spcPct val="100000"/>
              </a:lnSpc>
              <a:spcBef>
                <a:spcPts val="900"/>
              </a:spcBef>
              <a:spcAft>
                <a:spcPts val="0"/>
              </a:spcAft>
              <a:buSzPct val="75000"/>
              <a:buNone/>
            </a:pPr>
            <a:endParaRPr dirty="0">
              <a:solidFill>
                <a:schemeClr val="dk1"/>
              </a:solidFill>
              <a:latin typeface="Century Gothic"/>
              <a:ea typeface="Century Gothic"/>
              <a:cs typeface="Century Gothic"/>
              <a:sym typeface="Century Gothic"/>
            </a:endParaRPr>
          </a:p>
          <a:p>
            <a:pPr marL="182880" lvl="0" indent="-148590" algn="l" rtl="0">
              <a:lnSpc>
                <a:spcPct val="100000"/>
              </a:lnSpc>
              <a:spcBef>
                <a:spcPts val="90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Star of the Week</a:t>
            </a:r>
            <a:endParaRPr dirty="0">
              <a:solidFill>
                <a:schemeClr val="dk1"/>
              </a:solidFill>
              <a:latin typeface="Century Gothic"/>
              <a:ea typeface="Century Gothic"/>
              <a:cs typeface="Century Gothic"/>
              <a:sym typeface="Century Gothic"/>
            </a:endParaRPr>
          </a:p>
          <a:p>
            <a:pPr marL="182880" lvl="0" indent="-68578" algn="l" rtl="0">
              <a:lnSpc>
                <a:spcPct val="100000"/>
              </a:lnSpc>
              <a:spcBef>
                <a:spcPts val="900"/>
              </a:spcBef>
              <a:spcAft>
                <a:spcPts val="0"/>
              </a:spcAft>
              <a:buSzPct val="75000"/>
              <a:buNone/>
            </a:pPr>
            <a:endParaRPr dirty="0">
              <a:solidFill>
                <a:schemeClr val="dk1"/>
              </a:solidFill>
              <a:latin typeface="Century Gothic"/>
              <a:ea typeface="Century Gothic"/>
              <a:cs typeface="Century Gothic"/>
              <a:sym typeface="Century Gothic"/>
            </a:endParaRPr>
          </a:p>
          <a:p>
            <a:pPr marL="182880" lvl="0" indent="-68578" algn="l" rtl="0">
              <a:lnSpc>
                <a:spcPct val="100000"/>
              </a:lnSpc>
              <a:spcBef>
                <a:spcPts val="900"/>
              </a:spcBef>
              <a:spcAft>
                <a:spcPts val="0"/>
              </a:spcAft>
              <a:buSzPct val="75000"/>
              <a:buNone/>
            </a:pPr>
            <a:endParaRPr dirty="0"/>
          </a:p>
          <a:p>
            <a:pPr marL="182880" lvl="0" indent="-68578" algn="l" rtl="0">
              <a:lnSpc>
                <a:spcPct val="100000"/>
              </a:lnSpc>
              <a:spcBef>
                <a:spcPts val="900"/>
              </a:spcBef>
              <a:spcAft>
                <a:spcPts val="0"/>
              </a:spcAft>
              <a:buSzPct val="75000"/>
              <a:buNone/>
            </a:pPr>
            <a:endParaRPr dirty="0"/>
          </a:p>
        </p:txBody>
      </p:sp>
      <p:pic>
        <p:nvPicPr>
          <p:cNvPr id="113" name="Google Shape;113;p6" descr="St Matthew's Catholic Primary School"/>
          <p:cNvPicPr preferRelativeResize="0"/>
          <p:nvPr/>
        </p:nvPicPr>
        <p:blipFill rotWithShape="1">
          <a:blip r:embed="rId3">
            <a:alphaModFix/>
          </a:blip>
          <a:srcRect/>
          <a:stretch/>
        </p:blipFill>
        <p:spPr>
          <a:xfrm>
            <a:off x="10587009" y="242797"/>
            <a:ext cx="1365504" cy="1371600"/>
          </a:xfrm>
          <a:prstGeom prst="rect">
            <a:avLst/>
          </a:prstGeom>
          <a:noFill/>
          <a:ln>
            <a:noFill/>
          </a:ln>
        </p:spPr>
      </p:pic>
      <p:pic>
        <p:nvPicPr>
          <p:cNvPr id="114" name="Google Shape;114;p6" descr="ClassDojo - YouTube"/>
          <p:cNvPicPr preferRelativeResize="0"/>
          <p:nvPr/>
        </p:nvPicPr>
        <p:blipFill rotWithShape="1">
          <a:blip r:embed="rId4">
            <a:alphaModFix/>
          </a:blip>
          <a:srcRect/>
          <a:stretch/>
        </p:blipFill>
        <p:spPr>
          <a:xfrm>
            <a:off x="4094814" y="314233"/>
            <a:ext cx="2106000" cy="2106025"/>
          </a:xfrm>
          <a:prstGeom prst="rect">
            <a:avLst/>
          </a:prstGeom>
          <a:noFill/>
          <a:ln>
            <a:noFill/>
          </a:ln>
        </p:spPr>
      </p:pic>
      <p:pic>
        <p:nvPicPr>
          <p:cNvPr id="115" name="Google Shape;115;p6" descr="Abercarn Primary School"/>
          <p:cNvPicPr preferRelativeResize="0"/>
          <p:nvPr/>
        </p:nvPicPr>
        <p:blipFill rotWithShape="1">
          <a:blip r:embed="rId5">
            <a:alphaModFix/>
          </a:blip>
          <a:srcRect/>
          <a:stretch/>
        </p:blipFill>
        <p:spPr>
          <a:xfrm>
            <a:off x="9334975" y="4097175"/>
            <a:ext cx="2505250" cy="2505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2"/>
          <p:cNvSpPr txBox="1">
            <a:spLocks noGrp="1"/>
          </p:cNvSpPr>
          <p:nvPr>
            <p:ph type="title"/>
          </p:nvPr>
        </p:nvSpPr>
        <p:spPr>
          <a:xfrm>
            <a:off x="1981200" y="274638"/>
            <a:ext cx="8229600" cy="1143000"/>
          </a:xfrm>
          <a:prstGeom prst="rect">
            <a:avLst/>
          </a:prstGeom>
          <a:noFill/>
          <a:ln>
            <a:noFill/>
          </a:ln>
        </p:spPr>
        <p:txBody>
          <a:bodyPr spcFirstLastPara="1" wrap="square" lIns="91425" tIns="45700" rIns="91425" bIns="45700" anchor="ctr" anchorCtr="0">
            <a:normAutofit/>
          </a:bodyPr>
          <a:lstStyle/>
          <a:p>
            <a:pPr algn="ctr">
              <a:lnSpc>
                <a:spcPct val="100000"/>
              </a:lnSpc>
              <a:buClr>
                <a:schemeClr val="lt1"/>
              </a:buClr>
            </a:pPr>
            <a:r>
              <a:rPr lang="en-GB" sz="6000" b="1" dirty="0">
                <a:latin typeface="+mj-lt"/>
              </a:rPr>
              <a:t>Good to be Green….</a:t>
            </a:r>
            <a:endParaRPr sz="6000" b="1" dirty="0">
              <a:latin typeface="+mj-lt"/>
            </a:endParaRPr>
          </a:p>
        </p:txBody>
      </p:sp>
      <p:pic>
        <p:nvPicPr>
          <p:cNvPr id="131" name="Google Shape;131;p12"/>
          <p:cNvPicPr preferRelativeResize="0"/>
          <p:nvPr/>
        </p:nvPicPr>
        <p:blipFill rotWithShape="1">
          <a:blip r:embed="rId3">
            <a:alphaModFix/>
          </a:blip>
          <a:srcRect l="1391" t="7018" r="1" b="8867"/>
          <a:stretch/>
        </p:blipFill>
        <p:spPr>
          <a:xfrm>
            <a:off x="589990" y="1417638"/>
            <a:ext cx="4095750" cy="3019425"/>
          </a:xfrm>
          <a:prstGeom prst="rect">
            <a:avLst/>
          </a:prstGeom>
          <a:noFill/>
          <a:ln>
            <a:noFill/>
          </a:ln>
        </p:spPr>
      </p:pic>
      <p:sp>
        <p:nvSpPr>
          <p:cNvPr id="132" name="Google Shape;132;p12"/>
          <p:cNvSpPr txBox="1">
            <a:spLocks noGrp="1"/>
          </p:cNvSpPr>
          <p:nvPr>
            <p:ph type="body" idx="1"/>
          </p:nvPr>
        </p:nvSpPr>
        <p:spPr>
          <a:xfrm>
            <a:off x="134471" y="5009309"/>
            <a:ext cx="4658383" cy="1744403"/>
          </a:xfrm>
          <a:prstGeom prst="rect">
            <a:avLst/>
          </a:prstGeom>
          <a:noFill/>
          <a:ln>
            <a:noFill/>
          </a:ln>
        </p:spPr>
        <p:txBody>
          <a:bodyPr spcFirstLastPara="1" wrap="square" lIns="91425" tIns="45700" rIns="91425" bIns="45700" anchor="t" anchorCtr="0">
            <a:normAutofit fontScale="92500"/>
          </a:bodyPr>
          <a:lstStyle/>
          <a:p>
            <a:pPr marL="114300" indent="0" algn="ctr">
              <a:spcBef>
                <a:spcPts val="360"/>
              </a:spcBef>
              <a:buSzPct val="80357"/>
              <a:buNone/>
            </a:pPr>
            <a:r>
              <a:rPr lang="en-GB" sz="4400" dirty="0">
                <a:latin typeface="+mj-lt"/>
              </a:rPr>
              <a:t>Weekly Assembly Rewards!</a:t>
            </a:r>
            <a:endParaRPr sz="4400" dirty="0">
              <a:latin typeface="+mj-lt"/>
            </a:endParaRPr>
          </a:p>
        </p:txBody>
      </p:sp>
      <p:pic>
        <p:nvPicPr>
          <p:cNvPr id="133" name="Google Shape;133;p12" descr="Good To Be Green Classroom Behaviour Scheme Starter Pack - Primary Teaching  Services : Amazon.co.uk: Stationery &amp; Office Supplies"/>
          <p:cNvPicPr preferRelativeResize="0"/>
          <p:nvPr/>
        </p:nvPicPr>
        <p:blipFill rotWithShape="1">
          <a:blip r:embed="rId4">
            <a:alphaModFix/>
          </a:blip>
          <a:srcRect/>
          <a:stretch/>
        </p:blipFill>
        <p:spPr>
          <a:xfrm>
            <a:off x="4954286" y="4758296"/>
            <a:ext cx="1720214" cy="1574054"/>
          </a:xfrm>
          <a:prstGeom prst="rect">
            <a:avLst/>
          </a:prstGeom>
          <a:noFill/>
          <a:ln>
            <a:noFill/>
          </a:ln>
        </p:spPr>
      </p:pic>
      <p:pic>
        <p:nvPicPr>
          <p:cNvPr id="134" name="Google Shape;134;p12" descr="Good to be Green | Stanton Bridge Primary School"/>
          <p:cNvPicPr preferRelativeResize="0"/>
          <p:nvPr/>
        </p:nvPicPr>
        <p:blipFill rotWithShape="1">
          <a:blip r:embed="rId5">
            <a:alphaModFix/>
          </a:blip>
          <a:srcRect/>
          <a:stretch/>
        </p:blipFill>
        <p:spPr>
          <a:xfrm>
            <a:off x="9552380" y="4934229"/>
            <a:ext cx="1574053" cy="1574053"/>
          </a:xfrm>
          <a:prstGeom prst="rect">
            <a:avLst/>
          </a:prstGeom>
          <a:noFill/>
          <a:ln>
            <a:noFill/>
          </a:ln>
        </p:spPr>
      </p:pic>
      <p:pic>
        <p:nvPicPr>
          <p:cNvPr id="135" name="Google Shape;135;p12"/>
          <p:cNvPicPr preferRelativeResize="0"/>
          <p:nvPr/>
        </p:nvPicPr>
        <p:blipFill rotWithShape="1">
          <a:blip r:embed="rId6">
            <a:alphaModFix/>
          </a:blip>
          <a:srcRect/>
          <a:stretch/>
        </p:blipFill>
        <p:spPr>
          <a:xfrm>
            <a:off x="7467337" y="4934229"/>
            <a:ext cx="1574054" cy="1574054"/>
          </a:xfrm>
          <a:prstGeom prst="rect">
            <a:avLst/>
          </a:prstGeom>
          <a:noFill/>
          <a:ln>
            <a:noFill/>
          </a:ln>
        </p:spPr>
      </p:pic>
      <p:pic>
        <p:nvPicPr>
          <p:cNvPr id="2" name="Picture 1"/>
          <p:cNvPicPr>
            <a:picLocks noChangeAspect="1"/>
          </p:cNvPicPr>
          <p:nvPr/>
        </p:nvPicPr>
        <p:blipFill rotWithShape="1">
          <a:blip r:embed="rId7"/>
          <a:srcRect l="9320"/>
          <a:stretch/>
        </p:blipFill>
        <p:spPr>
          <a:xfrm>
            <a:off x="6835933" y="1349823"/>
            <a:ext cx="3663829" cy="329624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711572" y="-73865"/>
            <a:ext cx="10288121" cy="1668462"/>
          </a:xfrm>
          <a:prstGeom prst="rect">
            <a:avLst/>
          </a:prstGeom>
          <a:noFill/>
          <a:ln>
            <a:noFill/>
          </a:ln>
        </p:spPr>
        <p:txBody>
          <a:bodyPr spcFirstLastPara="1" wrap="square" lIns="91425" tIns="45700" rIns="91425" bIns="45700" anchor="ctr" anchorCtr="0">
            <a:normAutofit fontScale="90000"/>
          </a:bodyPr>
          <a:lstStyle/>
          <a:p>
            <a:pPr algn="ctr">
              <a:lnSpc>
                <a:spcPct val="100000"/>
              </a:lnSpc>
              <a:buClr>
                <a:schemeClr val="lt1"/>
              </a:buClr>
              <a:buSzPct val="100000"/>
            </a:pPr>
            <a:br>
              <a:rPr lang="en-GB" sz="6700" b="1" dirty="0">
                <a:latin typeface="Letter-join Air Plus 40" panose="02000805000000020003" pitchFamily="50" charset="0"/>
              </a:rPr>
            </a:br>
            <a:r>
              <a:rPr lang="en-GB" sz="3600" b="1" dirty="0">
                <a:latin typeface="+mj-lt"/>
              </a:rPr>
              <a:t>Home/School Agreement / Behaviour and relationship Policy</a:t>
            </a:r>
            <a:br>
              <a:rPr lang="en-GB" sz="6700" b="1" dirty="0">
                <a:latin typeface="+mj-lt"/>
              </a:rPr>
            </a:br>
            <a:endParaRPr dirty="0">
              <a:latin typeface="+mj-lt"/>
            </a:endParaRPr>
          </a:p>
        </p:txBody>
      </p:sp>
      <p:sp>
        <p:nvSpPr>
          <p:cNvPr id="148" name="Google Shape;148;p7"/>
          <p:cNvSpPr txBox="1">
            <a:spLocks noGrp="1"/>
          </p:cNvSpPr>
          <p:nvPr>
            <p:ph type="body" idx="1"/>
          </p:nvPr>
        </p:nvSpPr>
        <p:spPr>
          <a:xfrm>
            <a:off x="874665" y="467117"/>
            <a:ext cx="9961933" cy="3762375"/>
          </a:xfrm>
          <a:prstGeom prst="rect">
            <a:avLst/>
          </a:prstGeom>
          <a:noFill/>
          <a:ln>
            <a:noFill/>
          </a:ln>
        </p:spPr>
        <p:txBody>
          <a:bodyPr spcFirstLastPara="1" wrap="square" lIns="91425" tIns="45700" rIns="91425" bIns="45700" anchor="t" anchorCtr="0">
            <a:noAutofit/>
          </a:bodyPr>
          <a:lstStyle/>
          <a:p>
            <a:pPr marL="0" indent="0">
              <a:spcBef>
                <a:spcPts val="0"/>
              </a:spcBef>
              <a:buClr>
                <a:schemeClr val="lt1"/>
              </a:buClr>
              <a:buSzPts val="2000"/>
              <a:buNone/>
            </a:pPr>
            <a:endParaRPr lang="en-GB" sz="2000" dirty="0"/>
          </a:p>
          <a:p>
            <a:pPr marL="0" indent="0">
              <a:spcBef>
                <a:spcPts val="0"/>
              </a:spcBef>
              <a:buClr>
                <a:schemeClr val="lt1"/>
              </a:buClr>
              <a:buSzPts val="2000"/>
              <a:buNone/>
            </a:pPr>
            <a:endParaRPr lang="en-GB" sz="2000" dirty="0"/>
          </a:p>
          <a:p>
            <a:pPr marL="0" indent="0">
              <a:spcBef>
                <a:spcPts val="0"/>
              </a:spcBef>
              <a:buClr>
                <a:schemeClr val="lt1"/>
              </a:buClr>
              <a:buSzPts val="2000"/>
              <a:buNone/>
            </a:pPr>
            <a:endParaRPr lang="en-GB" sz="2000" dirty="0"/>
          </a:p>
          <a:p>
            <a:pPr marL="0" indent="0">
              <a:spcBef>
                <a:spcPts val="0"/>
              </a:spcBef>
              <a:buClr>
                <a:schemeClr val="lt1"/>
              </a:buClr>
              <a:buSzPts val="2000"/>
              <a:buNone/>
            </a:pPr>
            <a:endParaRPr lang="en-GB" sz="2000" dirty="0"/>
          </a:p>
          <a:p>
            <a:pPr marL="0" indent="0">
              <a:spcBef>
                <a:spcPts val="0"/>
              </a:spcBef>
              <a:buClr>
                <a:schemeClr val="lt1"/>
              </a:buClr>
              <a:buSzPts val="2000"/>
              <a:buNone/>
            </a:pPr>
            <a:r>
              <a:rPr lang="en-GB" dirty="0">
                <a:latin typeface="+mj-lt"/>
              </a:rPr>
              <a:t>In the event of children not adhering to the code of conduct, behaviour and relationship  the following sanctions will be applied using </a:t>
            </a:r>
            <a:r>
              <a:rPr lang="en-GB" b="1" dirty="0">
                <a:latin typeface="+mj-lt"/>
              </a:rPr>
              <a:t> based on the seriousness</a:t>
            </a:r>
            <a:r>
              <a:rPr lang="en-GB" dirty="0">
                <a:latin typeface="+mj-lt"/>
              </a:rPr>
              <a:t> of the behaviour.</a:t>
            </a:r>
            <a:endParaRPr dirty="0">
              <a:latin typeface="+mj-lt"/>
            </a:endParaRPr>
          </a:p>
          <a:p>
            <a:pPr marL="0" indent="0">
              <a:spcBef>
                <a:spcPts val="400"/>
              </a:spcBef>
              <a:buClr>
                <a:schemeClr val="lt1"/>
              </a:buClr>
              <a:buSzPts val="2000"/>
              <a:buNone/>
            </a:pPr>
            <a:endParaRPr sz="2000" dirty="0"/>
          </a:p>
          <a:p>
            <a:pPr marL="342900" indent="-215900">
              <a:spcBef>
                <a:spcPts val="400"/>
              </a:spcBef>
              <a:buClr>
                <a:schemeClr val="lt1"/>
              </a:buClr>
              <a:buSzPts val="2000"/>
              <a:buNone/>
            </a:pPr>
            <a:endParaRPr sz="2000" dirty="0"/>
          </a:p>
        </p:txBody>
      </p:sp>
      <p:pic>
        <p:nvPicPr>
          <p:cNvPr id="1028" name="Picture 4">
            <a:extLst>
              <a:ext uri="{FF2B5EF4-FFF2-40B4-BE49-F238E27FC236}">
                <a16:creationId xmlns:a16="http://schemas.microsoft.com/office/drawing/2014/main" id="{2C1698E6-86CC-4341-B73B-17F11A0C0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5669" y="2985285"/>
            <a:ext cx="4841666" cy="34625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41FC2E0-001E-49AF-B2DA-04FC3CCD3512}"/>
              </a:ext>
            </a:extLst>
          </p:cNvPr>
          <p:cNvPicPr>
            <a:picLocks noChangeAspect="1"/>
          </p:cNvPicPr>
          <p:nvPr/>
        </p:nvPicPr>
        <p:blipFill>
          <a:blip r:embed="rId4"/>
          <a:stretch>
            <a:fillRect/>
          </a:stretch>
        </p:blipFill>
        <p:spPr>
          <a:xfrm>
            <a:off x="517742" y="2985285"/>
            <a:ext cx="5172823" cy="329897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8"/>
          <p:cNvSpPr txBox="1">
            <a:spLocks noGrp="1"/>
          </p:cNvSpPr>
          <p:nvPr>
            <p:ph type="title"/>
          </p:nvPr>
        </p:nvSpPr>
        <p:spPr>
          <a:xfrm>
            <a:off x="283925" y="242800"/>
            <a:ext cx="3195300" cy="137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a:latin typeface="Century Gothic"/>
                <a:ea typeface="Century Gothic"/>
                <a:cs typeface="Century Gothic"/>
                <a:sym typeface="Century Gothic"/>
              </a:rPr>
              <a:t>Homework</a:t>
            </a:r>
            <a:endParaRPr>
              <a:latin typeface="Century Gothic"/>
              <a:ea typeface="Century Gothic"/>
              <a:cs typeface="Century Gothic"/>
              <a:sym typeface="Century Gothic"/>
            </a:endParaRPr>
          </a:p>
        </p:txBody>
      </p:sp>
      <p:sp>
        <p:nvSpPr>
          <p:cNvPr id="121" name="Google Shape;121;p8"/>
          <p:cNvSpPr txBox="1">
            <a:spLocks noGrp="1"/>
          </p:cNvSpPr>
          <p:nvPr>
            <p:ph type="body" idx="1"/>
          </p:nvPr>
        </p:nvSpPr>
        <p:spPr>
          <a:xfrm>
            <a:off x="-48" y="1614400"/>
            <a:ext cx="10718405" cy="3715500"/>
          </a:xfrm>
          <a:prstGeom prst="rect">
            <a:avLst/>
          </a:prstGeom>
          <a:noFill/>
          <a:ln>
            <a:noFill/>
          </a:ln>
        </p:spPr>
        <p:txBody>
          <a:bodyPr spcFirstLastPara="1" wrap="square" lIns="91425" tIns="45700" rIns="91425" bIns="45700" anchor="t" anchorCtr="0">
            <a:noAutofit/>
          </a:bodyPr>
          <a:lstStyle/>
          <a:p>
            <a:pPr marL="457200" lvl="0" indent="-446405" algn="l" rtl="0">
              <a:lnSpc>
                <a:spcPct val="80000"/>
              </a:lnSpc>
              <a:spcBef>
                <a:spcPts val="900"/>
              </a:spcBef>
              <a:spcAft>
                <a:spcPts val="0"/>
              </a:spcAft>
              <a:buClr>
                <a:schemeClr val="dk1"/>
              </a:buClr>
              <a:buSzPts val="3430"/>
              <a:buFont typeface="Century Gothic"/>
              <a:buChar char="◦"/>
            </a:pPr>
            <a:r>
              <a:rPr lang="en-GB" sz="2500" dirty="0">
                <a:solidFill>
                  <a:schemeClr val="dk1"/>
                </a:solidFill>
                <a:latin typeface="Century Gothic"/>
                <a:ea typeface="Century Gothic"/>
                <a:cs typeface="Century Gothic"/>
                <a:sym typeface="Century Gothic"/>
              </a:rPr>
              <a:t>Homework is currently being reviewed by staff (based on feedback from parents).</a:t>
            </a:r>
          </a:p>
          <a:p>
            <a:pPr marL="457200" lvl="0" indent="-446405" algn="l" rtl="0">
              <a:lnSpc>
                <a:spcPct val="80000"/>
              </a:lnSpc>
              <a:spcBef>
                <a:spcPts val="900"/>
              </a:spcBef>
              <a:spcAft>
                <a:spcPts val="0"/>
              </a:spcAft>
              <a:buClr>
                <a:schemeClr val="dk1"/>
              </a:buClr>
              <a:buSzPts val="3430"/>
              <a:buFont typeface="Century Gothic"/>
              <a:buChar char="◦"/>
            </a:pPr>
            <a:endParaRPr lang="en-GB" sz="2500" dirty="0">
              <a:solidFill>
                <a:schemeClr val="dk1"/>
              </a:solidFill>
              <a:latin typeface="Century Gothic"/>
              <a:ea typeface="Century Gothic"/>
              <a:cs typeface="Century Gothic"/>
              <a:sym typeface="Century Gothic"/>
            </a:endParaRPr>
          </a:p>
          <a:p>
            <a:pPr marL="457200" lvl="0" indent="-446405" algn="l" rtl="0">
              <a:lnSpc>
                <a:spcPct val="80000"/>
              </a:lnSpc>
              <a:spcBef>
                <a:spcPts val="900"/>
              </a:spcBef>
              <a:spcAft>
                <a:spcPts val="0"/>
              </a:spcAft>
              <a:buClr>
                <a:schemeClr val="dk1"/>
              </a:buClr>
              <a:buSzPts val="3430"/>
              <a:buFont typeface="Century Gothic"/>
              <a:buChar char="◦"/>
            </a:pPr>
            <a:r>
              <a:rPr lang="en-GB" sz="2500" dirty="0">
                <a:solidFill>
                  <a:schemeClr val="dk1"/>
                </a:solidFill>
                <a:latin typeface="Century Gothic"/>
                <a:ea typeface="Century Gothic"/>
                <a:cs typeface="Century Gothic"/>
                <a:sym typeface="Century Gothic"/>
              </a:rPr>
              <a:t>Home reading - books to be signed by an adult. 5 minutes is great! Reading count as school book, magazine, brochure, packaging ANYTHING! Books go out on a Monday to be in school on Thursday and a school member of staff checks and signs the record</a:t>
            </a:r>
          </a:p>
          <a:p>
            <a:pPr marL="457200" lvl="0" indent="-446405" algn="l" rtl="0">
              <a:lnSpc>
                <a:spcPct val="80000"/>
              </a:lnSpc>
              <a:spcBef>
                <a:spcPts val="900"/>
              </a:spcBef>
              <a:spcAft>
                <a:spcPts val="0"/>
              </a:spcAft>
              <a:buClr>
                <a:schemeClr val="dk1"/>
              </a:buClr>
              <a:buSzPts val="3430"/>
              <a:buFont typeface="Century Gothic"/>
              <a:buChar char="◦"/>
            </a:pPr>
            <a:endParaRPr lang="en-GB" sz="2500" dirty="0">
              <a:solidFill>
                <a:schemeClr val="dk1"/>
              </a:solidFill>
              <a:latin typeface="Century Gothic"/>
              <a:ea typeface="Century Gothic"/>
              <a:cs typeface="Century Gothic"/>
              <a:sym typeface="Century Gothic"/>
            </a:endParaRPr>
          </a:p>
          <a:p>
            <a:pPr marL="457200" lvl="0" indent="-446405" algn="l" rtl="0">
              <a:lnSpc>
                <a:spcPct val="80000"/>
              </a:lnSpc>
              <a:spcBef>
                <a:spcPts val="900"/>
              </a:spcBef>
              <a:spcAft>
                <a:spcPts val="0"/>
              </a:spcAft>
              <a:buClr>
                <a:schemeClr val="dk1"/>
              </a:buClr>
              <a:buSzPts val="3430"/>
              <a:buFont typeface="Century Gothic"/>
              <a:buChar char="◦"/>
            </a:pPr>
            <a:r>
              <a:rPr lang="en-GB" sz="2500" dirty="0">
                <a:solidFill>
                  <a:schemeClr val="dk1"/>
                </a:solidFill>
                <a:latin typeface="Century Gothic"/>
                <a:ea typeface="Century Gothic"/>
                <a:cs typeface="Century Gothic"/>
                <a:sym typeface="Century Gothic"/>
              </a:rPr>
              <a:t>Reading plus at home will help support children's progress in school and helps with accurate assessment on the individual. </a:t>
            </a:r>
          </a:p>
          <a:p>
            <a:pPr marL="457200" lvl="0" indent="-446405" algn="l" rtl="0">
              <a:lnSpc>
                <a:spcPct val="80000"/>
              </a:lnSpc>
              <a:spcBef>
                <a:spcPts val="900"/>
              </a:spcBef>
              <a:spcAft>
                <a:spcPts val="0"/>
              </a:spcAft>
              <a:buClr>
                <a:schemeClr val="dk1"/>
              </a:buClr>
              <a:buSzPts val="3430"/>
              <a:buFont typeface="Century Gothic"/>
              <a:buChar char="◦"/>
            </a:pPr>
            <a:endParaRPr lang="en-GB" sz="2500" dirty="0">
              <a:solidFill>
                <a:schemeClr val="dk1"/>
              </a:solidFill>
              <a:latin typeface="Century Gothic"/>
              <a:ea typeface="Century Gothic"/>
              <a:cs typeface="Century Gothic"/>
              <a:sym typeface="Century Gothic"/>
            </a:endParaRPr>
          </a:p>
          <a:p>
            <a:pPr marL="457200" lvl="0" indent="-446405" algn="l" rtl="0">
              <a:lnSpc>
                <a:spcPct val="80000"/>
              </a:lnSpc>
              <a:spcBef>
                <a:spcPts val="900"/>
              </a:spcBef>
              <a:spcAft>
                <a:spcPts val="0"/>
              </a:spcAft>
              <a:buClr>
                <a:schemeClr val="dk1"/>
              </a:buClr>
              <a:buSzPts val="3430"/>
              <a:buFont typeface="Century Gothic"/>
              <a:buChar char="◦"/>
            </a:pPr>
            <a:r>
              <a:rPr lang="en-GB" sz="2500" dirty="0">
                <a:solidFill>
                  <a:schemeClr val="dk1"/>
                </a:solidFill>
                <a:latin typeface="Century Gothic"/>
                <a:ea typeface="Century Gothic"/>
                <a:cs typeface="Century Gothic"/>
                <a:sym typeface="Century Gothic"/>
              </a:rPr>
              <a:t>TT Rockstars/Reading Plus- Every chance you can! </a:t>
            </a:r>
            <a:endParaRPr sz="2500" dirty="0">
              <a:solidFill>
                <a:schemeClr val="dk1"/>
              </a:solidFill>
              <a:latin typeface="Century Gothic"/>
              <a:ea typeface="Century Gothic"/>
              <a:cs typeface="Century Gothic"/>
              <a:sym typeface="Century Gothic"/>
            </a:endParaRPr>
          </a:p>
          <a:p>
            <a:pPr marL="457200" lvl="0" indent="0" algn="l" rtl="0">
              <a:lnSpc>
                <a:spcPct val="80000"/>
              </a:lnSpc>
              <a:spcBef>
                <a:spcPts val="900"/>
              </a:spcBef>
              <a:spcAft>
                <a:spcPts val="0"/>
              </a:spcAft>
              <a:buNone/>
            </a:pPr>
            <a:endParaRPr sz="2540" dirty="0">
              <a:solidFill>
                <a:schemeClr val="dk1"/>
              </a:solidFill>
              <a:latin typeface="Century Gothic"/>
              <a:ea typeface="Century Gothic"/>
              <a:cs typeface="Century Gothic"/>
              <a:sym typeface="Century Gothic"/>
            </a:endParaRPr>
          </a:p>
          <a:p>
            <a:pPr marL="182880" lvl="0" indent="-68578" algn="l" rtl="0">
              <a:lnSpc>
                <a:spcPct val="80000"/>
              </a:lnSpc>
              <a:spcBef>
                <a:spcPts val="900"/>
              </a:spcBef>
              <a:spcAft>
                <a:spcPts val="0"/>
              </a:spcAft>
              <a:buSzPts val="1530"/>
              <a:buNone/>
            </a:pPr>
            <a:endParaRPr sz="2540" dirty="0">
              <a:solidFill>
                <a:schemeClr val="dk1"/>
              </a:solidFill>
              <a:latin typeface="Century Gothic"/>
              <a:ea typeface="Century Gothic"/>
              <a:cs typeface="Century Gothic"/>
              <a:sym typeface="Century Gothic"/>
            </a:endParaRPr>
          </a:p>
          <a:p>
            <a:pPr marL="0" lvl="0" indent="0" algn="l" rtl="0">
              <a:lnSpc>
                <a:spcPct val="80000"/>
              </a:lnSpc>
              <a:spcBef>
                <a:spcPts val="900"/>
              </a:spcBef>
              <a:spcAft>
                <a:spcPts val="0"/>
              </a:spcAft>
              <a:buSzPts val="935"/>
              <a:buNone/>
            </a:pPr>
            <a:endParaRPr sz="2040" dirty="0">
              <a:solidFill>
                <a:schemeClr val="dk1"/>
              </a:solidFill>
              <a:latin typeface="Century Gothic"/>
              <a:ea typeface="Century Gothic"/>
              <a:cs typeface="Century Gothic"/>
              <a:sym typeface="Century Gothic"/>
            </a:endParaRPr>
          </a:p>
        </p:txBody>
      </p:sp>
      <p:pic>
        <p:nvPicPr>
          <p:cNvPr id="122" name="Google Shape;122;p8"/>
          <p:cNvPicPr preferRelativeResize="0"/>
          <p:nvPr/>
        </p:nvPicPr>
        <p:blipFill>
          <a:blip r:embed="rId3">
            <a:alphaModFix/>
          </a:blip>
          <a:stretch>
            <a:fillRect/>
          </a:stretch>
        </p:blipFill>
        <p:spPr>
          <a:xfrm>
            <a:off x="9356462" y="4543329"/>
            <a:ext cx="2409825" cy="1895475"/>
          </a:xfrm>
          <a:prstGeom prst="rect">
            <a:avLst/>
          </a:prstGeom>
          <a:noFill/>
          <a:ln>
            <a:noFill/>
          </a:ln>
        </p:spPr>
      </p:pic>
      <p:pic>
        <p:nvPicPr>
          <p:cNvPr id="123" name="Google Shape;123;p8"/>
          <p:cNvPicPr preferRelativeResize="0"/>
          <p:nvPr/>
        </p:nvPicPr>
        <p:blipFill>
          <a:blip r:embed="rId4">
            <a:alphaModFix/>
          </a:blip>
          <a:stretch>
            <a:fillRect/>
          </a:stretch>
        </p:blipFill>
        <p:spPr>
          <a:xfrm>
            <a:off x="9181275" y="102337"/>
            <a:ext cx="2760200" cy="184106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8238-899D-4D1E-83B7-5CB37598223C}"/>
              </a:ext>
            </a:extLst>
          </p:cNvPr>
          <p:cNvSpPr>
            <a:spLocks noGrp="1"/>
          </p:cNvSpPr>
          <p:nvPr>
            <p:ph type="title"/>
          </p:nvPr>
        </p:nvSpPr>
        <p:spPr/>
        <p:txBody>
          <a:bodyPr/>
          <a:lstStyle/>
          <a:p>
            <a:r>
              <a:rPr lang="en-GB" dirty="0"/>
              <a:t>Coming soon</a:t>
            </a:r>
          </a:p>
        </p:txBody>
      </p:sp>
      <p:sp>
        <p:nvSpPr>
          <p:cNvPr id="3" name="Text Placeholder 2">
            <a:extLst>
              <a:ext uri="{FF2B5EF4-FFF2-40B4-BE49-F238E27FC236}">
                <a16:creationId xmlns:a16="http://schemas.microsoft.com/office/drawing/2014/main" id="{8DE14761-F0D7-4BBD-90E5-A410338F3B2C}"/>
              </a:ext>
            </a:extLst>
          </p:cNvPr>
          <p:cNvSpPr>
            <a:spLocks noGrp="1"/>
          </p:cNvSpPr>
          <p:nvPr>
            <p:ph type="body" idx="1"/>
          </p:nvPr>
        </p:nvSpPr>
        <p:spPr/>
        <p:txBody>
          <a:bodyPr/>
          <a:lstStyle/>
          <a:p>
            <a:r>
              <a:rPr lang="en-GB" dirty="0"/>
              <a:t>New Mathematics – My Mathematics, Mathematics revision and practice for all, at the children's ability – assesses and adjusts as the children use it.</a:t>
            </a:r>
          </a:p>
          <a:p>
            <a:endParaRPr lang="en-GB" dirty="0"/>
          </a:p>
          <a:p>
            <a:endParaRPr lang="en-GB" dirty="0"/>
          </a:p>
        </p:txBody>
      </p:sp>
      <p:pic>
        <p:nvPicPr>
          <p:cNvPr id="4" name="Picture 3">
            <a:extLst>
              <a:ext uri="{FF2B5EF4-FFF2-40B4-BE49-F238E27FC236}">
                <a16:creationId xmlns:a16="http://schemas.microsoft.com/office/drawing/2014/main" id="{7EB4DAB9-2BC2-4FD6-A965-7A553C613B01}"/>
              </a:ext>
            </a:extLst>
          </p:cNvPr>
          <p:cNvPicPr>
            <a:picLocks noChangeAspect="1"/>
          </p:cNvPicPr>
          <p:nvPr/>
        </p:nvPicPr>
        <p:blipFill>
          <a:blip r:embed="rId2"/>
          <a:stretch>
            <a:fillRect/>
          </a:stretch>
        </p:blipFill>
        <p:spPr>
          <a:xfrm>
            <a:off x="4291179" y="4624388"/>
            <a:ext cx="3800475" cy="1266825"/>
          </a:xfrm>
          <a:prstGeom prst="rect">
            <a:avLst/>
          </a:prstGeom>
        </p:spPr>
      </p:pic>
    </p:spTree>
    <p:extLst>
      <p:ext uri="{BB962C8B-B14F-4D97-AF65-F5344CB8AC3E}">
        <p14:creationId xmlns:p14="http://schemas.microsoft.com/office/powerpoint/2010/main" val="3974729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9"/>
          <p:cNvSpPr txBox="1">
            <a:spLocks noGrp="1"/>
          </p:cNvSpPr>
          <p:nvPr>
            <p:ph type="title"/>
          </p:nvPr>
        </p:nvSpPr>
        <p:spPr>
          <a:xfrm>
            <a:off x="2893500" y="0"/>
            <a:ext cx="6405000" cy="137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b="1" u="sng" dirty="0"/>
              <a:t>Medical</a:t>
            </a:r>
            <a:endParaRPr b="1" u="sng" dirty="0"/>
          </a:p>
        </p:txBody>
      </p:sp>
      <p:sp>
        <p:nvSpPr>
          <p:cNvPr id="129" name="Google Shape;129;p9"/>
          <p:cNvSpPr txBox="1">
            <a:spLocks noGrp="1"/>
          </p:cNvSpPr>
          <p:nvPr>
            <p:ph type="body" idx="1"/>
          </p:nvPr>
        </p:nvSpPr>
        <p:spPr>
          <a:xfrm>
            <a:off x="343041" y="1103410"/>
            <a:ext cx="11012400" cy="3931800"/>
          </a:xfrm>
          <a:prstGeom prst="rect">
            <a:avLst/>
          </a:prstGeom>
          <a:noFill/>
          <a:ln>
            <a:noFill/>
          </a:ln>
        </p:spPr>
        <p:txBody>
          <a:bodyPr spcFirstLastPara="1" wrap="square" lIns="91425" tIns="45700" rIns="91425" bIns="45700" anchor="t" anchorCtr="0">
            <a:noAutofit/>
          </a:bodyPr>
          <a:lstStyle/>
          <a:p>
            <a:pPr marL="182880" lvl="0" indent="-220980" algn="l" rtl="0">
              <a:lnSpc>
                <a:spcPct val="100000"/>
              </a:lnSpc>
              <a:spcBef>
                <a:spcPts val="0"/>
              </a:spcBef>
              <a:spcAft>
                <a:spcPts val="0"/>
              </a:spcAft>
              <a:buClr>
                <a:schemeClr val="dk1"/>
              </a:buClr>
              <a:buSzPts val="2600"/>
              <a:buFont typeface="Century Gothic"/>
              <a:buChar char="◦"/>
            </a:pPr>
            <a:endParaRPr lang="en-GB" sz="2600" dirty="0">
              <a:solidFill>
                <a:schemeClr val="dk1"/>
              </a:solidFill>
              <a:latin typeface="Century Gothic"/>
              <a:ea typeface="Century Gothic"/>
              <a:cs typeface="Century Gothic"/>
              <a:sym typeface="Century Gothic"/>
            </a:endParaRPr>
          </a:p>
          <a:p>
            <a:pPr marL="182880" lvl="0" indent="-220980" algn="l" rtl="0">
              <a:lnSpc>
                <a:spcPct val="100000"/>
              </a:lnSpc>
              <a:spcBef>
                <a:spcPts val="0"/>
              </a:spcBef>
              <a:spcAft>
                <a:spcPts val="0"/>
              </a:spcAft>
              <a:buClr>
                <a:schemeClr val="dk1"/>
              </a:buClr>
              <a:buSzPts val="2600"/>
              <a:buFont typeface="Century Gothic"/>
              <a:buChar char="◦"/>
            </a:pPr>
            <a:r>
              <a:rPr lang="en-GB" sz="2600" dirty="0">
                <a:solidFill>
                  <a:schemeClr val="dk1"/>
                </a:solidFill>
                <a:latin typeface="Century Gothic"/>
                <a:ea typeface="Century Gothic"/>
                <a:cs typeface="Century Gothic"/>
                <a:sym typeface="Century Gothic"/>
              </a:rPr>
              <a:t> Mrs Evans/Mrs Chamberlain can offer advice on medical plans.</a:t>
            </a:r>
          </a:p>
          <a:p>
            <a:pPr marL="182880" lvl="0" indent="-220980" algn="l" rtl="0">
              <a:lnSpc>
                <a:spcPct val="100000"/>
              </a:lnSpc>
              <a:spcBef>
                <a:spcPts val="0"/>
              </a:spcBef>
              <a:spcAft>
                <a:spcPts val="0"/>
              </a:spcAft>
              <a:buClr>
                <a:schemeClr val="dk1"/>
              </a:buClr>
              <a:buSzPts val="2600"/>
              <a:buFont typeface="Century Gothic"/>
              <a:buChar char="◦"/>
            </a:pPr>
            <a:endParaRPr lang="en-GB" sz="2600" dirty="0">
              <a:solidFill>
                <a:schemeClr val="dk1"/>
              </a:solidFill>
              <a:latin typeface="Century Gothic"/>
              <a:ea typeface="Century Gothic"/>
              <a:cs typeface="Century Gothic"/>
              <a:sym typeface="Century Gothic"/>
            </a:endParaRPr>
          </a:p>
          <a:p>
            <a:pPr marL="182880" lvl="0" indent="-220980" algn="l" rtl="0">
              <a:lnSpc>
                <a:spcPct val="100000"/>
              </a:lnSpc>
              <a:spcBef>
                <a:spcPts val="0"/>
              </a:spcBef>
              <a:spcAft>
                <a:spcPts val="0"/>
              </a:spcAft>
              <a:buClr>
                <a:schemeClr val="dk1"/>
              </a:buClr>
              <a:buSzPts val="2600"/>
              <a:buFont typeface="Century Gothic"/>
              <a:buChar char="◦"/>
            </a:pPr>
            <a:r>
              <a:rPr lang="en-GB" sz="2600" dirty="0">
                <a:solidFill>
                  <a:schemeClr val="dk1"/>
                </a:solidFill>
                <a:latin typeface="Century Gothic"/>
                <a:ea typeface="Century Gothic"/>
                <a:cs typeface="Century Gothic"/>
                <a:sym typeface="Century Gothic"/>
              </a:rPr>
              <a:t>Medicines can be administered in school, this must be organised at the school office.</a:t>
            </a:r>
          </a:p>
          <a:p>
            <a:pPr marL="182880" lvl="0" indent="-220980" algn="l" rtl="0">
              <a:lnSpc>
                <a:spcPct val="100000"/>
              </a:lnSpc>
              <a:spcBef>
                <a:spcPts val="0"/>
              </a:spcBef>
              <a:spcAft>
                <a:spcPts val="0"/>
              </a:spcAft>
              <a:buClr>
                <a:schemeClr val="dk1"/>
              </a:buClr>
              <a:buSzPts val="2600"/>
              <a:buFont typeface="Century Gothic"/>
              <a:buChar char="◦"/>
            </a:pPr>
            <a:endParaRPr lang="en-GB" sz="2600" dirty="0">
              <a:solidFill>
                <a:schemeClr val="dk1"/>
              </a:solidFill>
              <a:latin typeface="Century Gothic"/>
              <a:ea typeface="Century Gothic"/>
              <a:cs typeface="Century Gothic"/>
              <a:sym typeface="Century Gothic"/>
            </a:endParaRPr>
          </a:p>
          <a:p>
            <a:pPr marL="182880" lvl="0" indent="-220980" algn="l" rtl="0">
              <a:lnSpc>
                <a:spcPct val="100000"/>
              </a:lnSpc>
              <a:spcBef>
                <a:spcPts val="0"/>
              </a:spcBef>
              <a:spcAft>
                <a:spcPts val="0"/>
              </a:spcAft>
              <a:buClr>
                <a:schemeClr val="dk1"/>
              </a:buClr>
              <a:buSzPts val="2600"/>
              <a:buFont typeface="Century Gothic"/>
              <a:buChar char="◦"/>
            </a:pPr>
            <a:r>
              <a:rPr lang="en-GB" sz="2600" dirty="0">
                <a:solidFill>
                  <a:schemeClr val="dk1"/>
                </a:solidFill>
                <a:latin typeface="Century Gothic"/>
                <a:ea typeface="Century Gothic"/>
                <a:cs typeface="Century Gothic"/>
                <a:sym typeface="Century Gothic"/>
              </a:rPr>
              <a:t>If a child has had First Aid in school you will receive notification. On occasions we may give a courtesy call home</a:t>
            </a:r>
          </a:p>
          <a:p>
            <a:pPr marL="182880" lvl="0" indent="-55878" algn="l" rtl="0">
              <a:lnSpc>
                <a:spcPct val="100000"/>
              </a:lnSpc>
              <a:spcBef>
                <a:spcPts val="900"/>
              </a:spcBef>
              <a:spcAft>
                <a:spcPts val="0"/>
              </a:spcAft>
              <a:buSzPts val="2000"/>
              <a:buNone/>
            </a:pPr>
            <a:endParaRPr sz="2600" dirty="0">
              <a:solidFill>
                <a:schemeClr val="dk1"/>
              </a:solidFill>
              <a:latin typeface="Century Gothic"/>
              <a:ea typeface="Century Gothic"/>
              <a:cs typeface="Century Gothic"/>
              <a:sym typeface="Century Gothic"/>
            </a:endParaRPr>
          </a:p>
          <a:p>
            <a:pPr marL="457200" lvl="0" indent="-393700" algn="l" rtl="0">
              <a:spcBef>
                <a:spcPts val="900"/>
              </a:spcBef>
              <a:spcAft>
                <a:spcPts val="0"/>
              </a:spcAft>
              <a:buClr>
                <a:schemeClr val="dk1"/>
              </a:buClr>
              <a:buSzPts val="2600"/>
              <a:buFont typeface="Century Gothic"/>
              <a:buChar char="◦"/>
            </a:pPr>
            <a:r>
              <a:rPr lang="en-GB" sz="2800" dirty="0">
                <a:solidFill>
                  <a:schemeClr val="dk1"/>
                </a:solidFill>
                <a:latin typeface="Century Gothic"/>
                <a:ea typeface="Century Gothic"/>
                <a:cs typeface="Century Gothic"/>
                <a:sym typeface="Century Gothic"/>
              </a:rPr>
              <a:t>Please let the School Office know if there are any changes to your child’s medical requirements</a:t>
            </a:r>
            <a:r>
              <a:rPr lang="en-GB" dirty="0">
                <a:solidFill>
                  <a:schemeClr val="dk1"/>
                </a:solidFill>
                <a:latin typeface="Century Gothic"/>
                <a:ea typeface="Century Gothic"/>
                <a:cs typeface="Century Gothic"/>
                <a:sym typeface="Century Gothic"/>
              </a:rPr>
              <a:t>.</a:t>
            </a:r>
            <a:endParaRPr sz="3000" dirty="0">
              <a:solidFill>
                <a:schemeClr val="dk1"/>
              </a:solidFill>
              <a:latin typeface="Century Gothic"/>
              <a:ea typeface="Century Gothic"/>
              <a:cs typeface="Century Gothic"/>
              <a:sym typeface="Century Gothic"/>
            </a:endParaRPr>
          </a:p>
        </p:txBody>
      </p:sp>
      <p:pic>
        <p:nvPicPr>
          <p:cNvPr id="130" name="Google Shape;130;p9" descr="St Matthew's Catholic Primary School"/>
          <p:cNvPicPr preferRelativeResize="0"/>
          <p:nvPr/>
        </p:nvPicPr>
        <p:blipFill rotWithShape="1">
          <a:blip r:embed="rId3">
            <a:alphaModFix/>
          </a:blip>
          <a:srcRect/>
          <a:stretch/>
        </p:blipFill>
        <p:spPr>
          <a:xfrm>
            <a:off x="10587010" y="242798"/>
            <a:ext cx="1365504" cy="1371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83FE-C9E5-4B8C-B796-4853468F3E9A}"/>
              </a:ext>
            </a:extLst>
          </p:cNvPr>
          <p:cNvSpPr>
            <a:spLocks noGrp="1"/>
          </p:cNvSpPr>
          <p:nvPr>
            <p:ph type="title"/>
          </p:nvPr>
        </p:nvSpPr>
        <p:spPr>
          <a:xfrm>
            <a:off x="477331" y="176862"/>
            <a:ext cx="12279446" cy="1143000"/>
          </a:xfrm>
        </p:spPr>
        <p:txBody>
          <a:bodyPr>
            <a:normAutofit fontScale="90000"/>
          </a:bodyPr>
          <a:lstStyle/>
          <a:p>
            <a:r>
              <a:rPr lang="en-GB" sz="4800" b="1" dirty="0">
                <a:latin typeface="+mj-lt"/>
              </a:rPr>
              <a:t>Food in School / Allergies Benedict's LAW</a:t>
            </a:r>
            <a:endParaRPr lang="en-GB" sz="6000" b="1" dirty="0">
              <a:latin typeface="+mj-lt"/>
            </a:endParaRPr>
          </a:p>
        </p:txBody>
      </p:sp>
      <p:sp>
        <p:nvSpPr>
          <p:cNvPr id="4" name="TextBox 3">
            <a:extLst>
              <a:ext uri="{FF2B5EF4-FFF2-40B4-BE49-F238E27FC236}">
                <a16:creationId xmlns:a16="http://schemas.microsoft.com/office/drawing/2014/main" id="{5B498EB9-DDBB-48B5-A535-1924E3BE08BD}"/>
              </a:ext>
            </a:extLst>
          </p:cNvPr>
          <p:cNvSpPr txBox="1"/>
          <p:nvPr/>
        </p:nvSpPr>
        <p:spPr>
          <a:xfrm>
            <a:off x="360549" y="827690"/>
            <a:ext cx="11006698" cy="5293757"/>
          </a:xfrm>
          <a:prstGeom prst="rect">
            <a:avLst/>
          </a:prstGeom>
          <a:noFill/>
        </p:spPr>
        <p:txBody>
          <a:bodyPr wrap="square">
            <a:spAutoFit/>
          </a:bodyPr>
          <a:lstStyle/>
          <a:p>
            <a:pPr marL="285750" indent="-285750">
              <a:spcBef>
                <a:spcPts val="640"/>
              </a:spcBef>
              <a:buClr>
                <a:schemeClr val="lt1"/>
              </a:buClr>
              <a:buSzPts val="3200"/>
              <a:buFont typeface="Arial" panose="020B0604020202020204" pitchFamily="34" charset="0"/>
              <a:buChar char="•"/>
            </a:pPr>
            <a:endParaRPr lang="en-GB" b="1" i="1" dirty="0">
              <a:solidFill>
                <a:schemeClr val="tx1"/>
              </a:solidFill>
              <a:latin typeface="+mj-lt"/>
            </a:endParaRPr>
          </a:p>
          <a:p>
            <a:pPr marL="457200" indent="-457200">
              <a:spcBef>
                <a:spcPts val="640"/>
              </a:spcBef>
              <a:buClr>
                <a:schemeClr val="lt1"/>
              </a:buClr>
              <a:buSzPts val="3200"/>
              <a:buFont typeface="Courier New" panose="02070309020205020404" pitchFamily="49" charset="0"/>
              <a:buChar char="o"/>
            </a:pPr>
            <a:r>
              <a:rPr lang="en-GB" sz="2800" dirty="0">
                <a:latin typeface="Century Gothic" panose="020B0502020202020204" pitchFamily="34" charset="0"/>
              </a:rPr>
              <a:t>Benedict's Law is a set of mandatory school allergy safety requirements taking effect across England starting in September 2026 </a:t>
            </a:r>
          </a:p>
          <a:p>
            <a:pPr marL="457200" indent="-457200">
              <a:spcBef>
                <a:spcPts val="640"/>
              </a:spcBef>
              <a:buClr>
                <a:schemeClr val="lt1"/>
              </a:buClr>
              <a:buSzPts val="3200"/>
              <a:buFont typeface="Courier New" panose="02070309020205020404" pitchFamily="49" charset="0"/>
              <a:buChar char="o"/>
            </a:pPr>
            <a:endParaRPr lang="en-GB" sz="2800" dirty="0">
              <a:latin typeface="Century Gothic" panose="020B0502020202020204" pitchFamily="34" charset="0"/>
            </a:endParaRPr>
          </a:p>
          <a:p>
            <a:pPr marL="457200" indent="-457200">
              <a:spcBef>
                <a:spcPts val="640"/>
              </a:spcBef>
              <a:buClr>
                <a:schemeClr val="lt1"/>
              </a:buClr>
              <a:buSzPts val="3200"/>
              <a:buFont typeface="Courier New" panose="02070309020205020404" pitchFamily="49" charset="0"/>
              <a:buChar char="o"/>
            </a:pPr>
            <a:r>
              <a:rPr lang="en-GB" sz="2800" i="1" dirty="0">
                <a:solidFill>
                  <a:schemeClr val="tx1"/>
                </a:solidFill>
                <a:latin typeface="Century Gothic" panose="020B0502020202020204" pitchFamily="34" charset="0"/>
              </a:rPr>
              <a:t>Lunch times </a:t>
            </a:r>
            <a:r>
              <a:rPr lang="en-GB" sz="2800" dirty="0">
                <a:solidFill>
                  <a:schemeClr val="tx1"/>
                </a:solidFill>
                <a:latin typeface="Century Gothic" panose="020B0502020202020204" pitchFamily="34" charset="0"/>
              </a:rPr>
              <a:t>– Please help us to promote healthy lunches. </a:t>
            </a:r>
          </a:p>
          <a:p>
            <a:pPr marL="457200" indent="-457200">
              <a:spcBef>
                <a:spcPts val="640"/>
              </a:spcBef>
              <a:buClr>
                <a:schemeClr val="lt1"/>
              </a:buClr>
              <a:buSzPts val="3200"/>
              <a:buFont typeface="Courier New" panose="02070309020205020404" pitchFamily="49" charset="0"/>
              <a:buChar char="o"/>
            </a:pPr>
            <a:r>
              <a:rPr lang="en-GB" sz="2800" dirty="0">
                <a:solidFill>
                  <a:schemeClr val="tx1"/>
                </a:solidFill>
                <a:latin typeface="Century Gothic" panose="020B0502020202020204" pitchFamily="34" charset="0"/>
              </a:rPr>
              <a:t>You can refer to the website for further information. </a:t>
            </a:r>
          </a:p>
          <a:p>
            <a:pPr marL="457200" indent="-457200">
              <a:spcBef>
                <a:spcPts val="640"/>
              </a:spcBef>
              <a:buClr>
                <a:schemeClr val="lt1"/>
              </a:buClr>
              <a:buSzPts val="3200"/>
              <a:buFont typeface="Courier New" panose="02070309020205020404" pitchFamily="49" charset="0"/>
              <a:buChar char="o"/>
            </a:pPr>
            <a:endParaRPr lang="en-GB" sz="2800" dirty="0">
              <a:solidFill>
                <a:schemeClr val="tx1"/>
              </a:solidFill>
              <a:latin typeface="Century Gothic" panose="020B0502020202020204" pitchFamily="34" charset="0"/>
            </a:endParaRPr>
          </a:p>
          <a:p>
            <a:pPr marL="457200" indent="-457200">
              <a:spcBef>
                <a:spcPts val="640"/>
              </a:spcBef>
              <a:buClr>
                <a:schemeClr val="lt1"/>
              </a:buClr>
              <a:buSzPts val="3200"/>
              <a:buFont typeface="Courier New" panose="02070309020205020404" pitchFamily="49" charset="0"/>
              <a:buChar char="o"/>
            </a:pPr>
            <a:r>
              <a:rPr lang="en-GB" sz="2800" dirty="0">
                <a:solidFill>
                  <a:schemeClr val="tx1"/>
                </a:solidFill>
                <a:latin typeface="Century Gothic" panose="020B0502020202020204" pitchFamily="34" charset="0"/>
              </a:rPr>
              <a:t>Please note, we are a nut-free school. </a:t>
            </a:r>
          </a:p>
          <a:p>
            <a:pPr marL="457200" indent="-457200">
              <a:spcBef>
                <a:spcPts val="640"/>
              </a:spcBef>
              <a:buClr>
                <a:schemeClr val="lt1"/>
              </a:buClr>
              <a:buSzPts val="3200"/>
              <a:buFont typeface="Courier New" panose="02070309020205020404" pitchFamily="49" charset="0"/>
              <a:buChar char="o"/>
            </a:pPr>
            <a:endParaRPr lang="en-GB" sz="2800" dirty="0">
              <a:solidFill>
                <a:schemeClr val="tx1"/>
              </a:solidFill>
              <a:latin typeface="Century Gothic" panose="020B0502020202020204" pitchFamily="34" charset="0"/>
            </a:endParaRPr>
          </a:p>
          <a:p>
            <a:pPr marL="457200" indent="-457200">
              <a:spcBef>
                <a:spcPts val="640"/>
              </a:spcBef>
              <a:buClr>
                <a:schemeClr val="lt1"/>
              </a:buClr>
              <a:buSzPts val="3200"/>
              <a:buFont typeface="Courier New" panose="02070309020205020404" pitchFamily="49" charset="0"/>
              <a:buChar char="o"/>
            </a:pPr>
            <a:r>
              <a:rPr lang="en-GB" sz="2800" dirty="0">
                <a:solidFill>
                  <a:schemeClr val="tx1"/>
                </a:solidFill>
                <a:latin typeface="Century Gothic" panose="020B0502020202020204" pitchFamily="34" charset="0"/>
              </a:rPr>
              <a:t>No sweets or cakes in school for birthday </a:t>
            </a:r>
            <a:r>
              <a:rPr lang="en-GB" sz="3200" dirty="0">
                <a:solidFill>
                  <a:schemeClr val="tx1"/>
                </a:solidFill>
                <a:latin typeface="Century Gothic" panose="020B0502020202020204" pitchFamily="34" charset="0"/>
              </a:rPr>
              <a:t>treats</a:t>
            </a:r>
          </a:p>
        </p:txBody>
      </p:sp>
      <p:pic>
        <p:nvPicPr>
          <p:cNvPr id="5" name="Picture 4">
            <a:extLst>
              <a:ext uri="{FF2B5EF4-FFF2-40B4-BE49-F238E27FC236}">
                <a16:creationId xmlns:a16="http://schemas.microsoft.com/office/drawing/2014/main" id="{ABF28058-4419-48F3-A959-A5377A33AB98}"/>
              </a:ext>
            </a:extLst>
          </p:cNvPr>
          <p:cNvPicPr>
            <a:picLocks noChangeAspect="1"/>
          </p:cNvPicPr>
          <p:nvPr/>
        </p:nvPicPr>
        <p:blipFill>
          <a:blip r:embed="rId2"/>
          <a:stretch>
            <a:fillRect/>
          </a:stretch>
        </p:blipFill>
        <p:spPr>
          <a:xfrm>
            <a:off x="9015975" y="5781675"/>
            <a:ext cx="1390088" cy="990600"/>
          </a:xfrm>
          <a:prstGeom prst="rect">
            <a:avLst/>
          </a:prstGeom>
        </p:spPr>
      </p:pic>
      <p:pic>
        <p:nvPicPr>
          <p:cNvPr id="6" name="Picture 5">
            <a:extLst>
              <a:ext uri="{FF2B5EF4-FFF2-40B4-BE49-F238E27FC236}">
                <a16:creationId xmlns:a16="http://schemas.microsoft.com/office/drawing/2014/main" id="{D62B839A-0F20-458B-8B5D-A4500D9240D8}"/>
              </a:ext>
            </a:extLst>
          </p:cNvPr>
          <p:cNvPicPr>
            <a:picLocks noChangeAspect="1"/>
          </p:cNvPicPr>
          <p:nvPr/>
        </p:nvPicPr>
        <p:blipFill>
          <a:blip r:embed="rId3"/>
          <a:stretch>
            <a:fillRect/>
          </a:stretch>
        </p:blipFill>
        <p:spPr>
          <a:xfrm>
            <a:off x="136432" y="6104596"/>
            <a:ext cx="2747963" cy="723148"/>
          </a:xfrm>
          <a:prstGeom prst="rect">
            <a:avLst/>
          </a:prstGeom>
        </p:spPr>
      </p:pic>
      <p:pic>
        <p:nvPicPr>
          <p:cNvPr id="3" name="Picture 2">
            <a:extLst>
              <a:ext uri="{FF2B5EF4-FFF2-40B4-BE49-F238E27FC236}">
                <a16:creationId xmlns:a16="http://schemas.microsoft.com/office/drawing/2014/main" id="{C6618117-BB3D-4347-A462-D3F3A30BDFBB}"/>
              </a:ext>
            </a:extLst>
          </p:cNvPr>
          <p:cNvPicPr>
            <a:picLocks noChangeAspect="1"/>
          </p:cNvPicPr>
          <p:nvPr/>
        </p:nvPicPr>
        <p:blipFill>
          <a:blip r:embed="rId4"/>
          <a:stretch>
            <a:fillRect/>
          </a:stretch>
        </p:blipFill>
        <p:spPr>
          <a:xfrm>
            <a:off x="10406062" y="4650799"/>
            <a:ext cx="1572904" cy="1511939"/>
          </a:xfrm>
          <a:prstGeom prst="rect">
            <a:avLst/>
          </a:prstGeom>
        </p:spPr>
      </p:pic>
    </p:spTree>
    <p:extLst>
      <p:ext uri="{BB962C8B-B14F-4D97-AF65-F5344CB8AC3E}">
        <p14:creationId xmlns:p14="http://schemas.microsoft.com/office/powerpoint/2010/main" val="240602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2"/>
          <p:cNvSpPr txBox="1">
            <a:spLocks noGrp="1"/>
          </p:cNvSpPr>
          <p:nvPr>
            <p:ph type="title"/>
          </p:nvPr>
        </p:nvSpPr>
        <p:spPr>
          <a:xfrm>
            <a:off x="565750" y="345100"/>
            <a:ext cx="3618000" cy="137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b="1" u="sng"/>
              <a:t>Information</a:t>
            </a:r>
            <a:endParaRPr b="1" u="sng"/>
          </a:p>
        </p:txBody>
      </p:sp>
      <p:sp>
        <p:nvSpPr>
          <p:cNvPr id="137" name="Google Shape;137;p12"/>
          <p:cNvSpPr txBox="1">
            <a:spLocks noGrp="1"/>
          </p:cNvSpPr>
          <p:nvPr>
            <p:ph type="body" idx="1"/>
          </p:nvPr>
        </p:nvSpPr>
        <p:spPr>
          <a:xfrm>
            <a:off x="565750" y="1788723"/>
            <a:ext cx="10058400" cy="37446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None/>
            </a:pPr>
            <a:r>
              <a:rPr lang="en-GB" dirty="0">
                <a:solidFill>
                  <a:schemeClr val="dk1"/>
                </a:solidFill>
                <a:latin typeface="Century Gothic"/>
                <a:ea typeface="Century Gothic"/>
                <a:cs typeface="Century Gothic"/>
                <a:sym typeface="Century Gothic"/>
              </a:rPr>
              <a:t>Any further information can be found on our school website including: -</a:t>
            </a: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0"/>
              </a:spcBef>
              <a:spcAft>
                <a:spcPts val="0"/>
              </a:spcAft>
              <a:buNone/>
            </a:pPr>
            <a:endParaRPr dirty="0">
              <a:solidFill>
                <a:schemeClr val="dk1"/>
              </a:solidFill>
              <a:latin typeface="Century Gothic"/>
              <a:ea typeface="Century Gothic"/>
              <a:cs typeface="Century Gothic"/>
              <a:sym typeface="Century Gothic"/>
            </a:endParaRPr>
          </a:p>
          <a:p>
            <a:pPr marL="182880" lvl="0" indent="-165734" algn="l" rtl="0">
              <a:lnSpc>
                <a:spcPct val="100000"/>
              </a:lnSpc>
              <a:spcBef>
                <a:spcPts val="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Policies </a:t>
            </a: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0"/>
              </a:spcBef>
              <a:spcAft>
                <a:spcPts val="0"/>
              </a:spcAft>
              <a:buNone/>
            </a:pPr>
            <a:endParaRPr dirty="0">
              <a:solidFill>
                <a:schemeClr val="dk1"/>
              </a:solidFill>
              <a:latin typeface="Century Gothic"/>
              <a:ea typeface="Century Gothic"/>
              <a:cs typeface="Century Gothic"/>
              <a:sym typeface="Century Gothic"/>
            </a:endParaRPr>
          </a:p>
          <a:p>
            <a:pPr marL="182880" lvl="0" indent="-165734" algn="l" rtl="0">
              <a:lnSpc>
                <a:spcPct val="100000"/>
              </a:lnSpc>
              <a:spcBef>
                <a:spcPts val="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Uniform Details </a:t>
            </a: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0"/>
              </a:spcBef>
              <a:spcAft>
                <a:spcPts val="0"/>
              </a:spcAft>
              <a:buNone/>
            </a:pPr>
            <a:endParaRPr dirty="0">
              <a:solidFill>
                <a:schemeClr val="dk1"/>
              </a:solidFill>
              <a:latin typeface="Century Gothic"/>
              <a:ea typeface="Century Gothic"/>
              <a:cs typeface="Century Gothic"/>
              <a:sym typeface="Century Gothic"/>
            </a:endParaRPr>
          </a:p>
          <a:p>
            <a:pPr marL="182880" lvl="0" indent="-165734" algn="l" rtl="0">
              <a:lnSpc>
                <a:spcPct val="100000"/>
              </a:lnSpc>
              <a:spcBef>
                <a:spcPts val="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Contact Information </a:t>
            </a: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0"/>
              </a:spcBef>
              <a:spcAft>
                <a:spcPts val="0"/>
              </a:spcAft>
              <a:buNone/>
            </a:pPr>
            <a:endParaRPr dirty="0">
              <a:solidFill>
                <a:schemeClr val="dk1"/>
              </a:solidFill>
              <a:latin typeface="Century Gothic"/>
              <a:ea typeface="Century Gothic"/>
              <a:cs typeface="Century Gothic"/>
              <a:sym typeface="Century Gothic"/>
            </a:endParaRPr>
          </a:p>
          <a:p>
            <a:pPr marL="182880" lvl="0" indent="-165734" algn="l" rtl="0">
              <a:lnSpc>
                <a:spcPct val="100000"/>
              </a:lnSpc>
              <a:spcBef>
                <a:spcPts val="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Curriculum Information</a:t>
            </a:r>
            <a:endParaRPr dirty="0">
              <a:solidFill>
                <a:schemeClr val="dk1"/>
              </a:solidFill>
              <a:latin typeface="Century Gothic"/>
              <a:ea typeface="Century Gothic"/>
              <a:cs typeface="Century Gothic"/>
              <a:sym typeface="Century Gothic"/>
            </a:endParaRPr>
          </a:p>
          <a:p>
            <a:pPr marL="182880" lvl="0" indent="-68578" algn="l" rtl="0">
              <a:lnSpc>
                <a:spcPct val="100000"/>
              </a:lnSpc>
              <a:spcBef>
                <a:spcPts val="900"/>
              </a:spcBef>
              <a:spcAft>
                <a:spcPts val="0"/>
              </a:spcAft>
              <a:buSzPct val="75000"/>
              <a:buNone/>
            </a:pP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900"/>
              </a:spcBef>
              <a:spcAft>
                <a:spcPts val="0"/>
              </a:spcAft>
              <a:buNone/>
            </a:pPr>
            <a:endParaRPr dirty="0">
              <a:solidFill>
                <a:schemeClr val="dk1"/>
              </a:solidFill>
              <a:latin typeface="Century Gothic"/>
              <a:ea typeface="Century Gothic"/>
              <a:cs typeface="Century Gothic"/>
              <a:sym typeface="Century Gothic"/>
            </a:endParaRPr>
          </a:p>
        </p:txBody>
      </p:sp>
      <p:pic>
        <p:nvPicPr>
          <p:cNvPr id="138" name="Google Shape;138;p12" descr="St Matthew's Catholic Primary School"/>
          <p:cNvPicPr preferRelativeResize="0"/>
          <p:nvPr/>
        </p:nvPicPr>
        <p:blipFill rotWithShape="1">
          <a:blip r:embed="rId3">
            <a:alphaModFix/>
          </a:blip>
          <a:srcRect/>
          <a:stretch/>
        </p:blipFill>
        <p:spPr>
          <a:xfrm>
            <a:off x="10587010" y="242798"/>
            <a:ext cx="1365504" cy="1371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2470-4D58-476C-B7CA-AA97A383C98F}"/>
              </a:ext>
            </a:extLst>
          </p:cNvPr>
          <p:cNvSpPr>
            <a:spLocks noGrp="1"/>
          </p:cNvSpPr>
          <p:nvPr>
            <p:ph type="title"/>
          </p:nvPr>
        </p:nvSpPr>
        <p:spPr/>
        <p:txBody>
          <a:bodyPr>
            <a:normAutofit fontScale="90000"/>
          </a:bodyPr>
          <a:lstStyle/>
          <a:p>
            <a:r>
              <a:rPr lang="en-GB" dirty="0"/>
              <a:t>Working in Partnership with Parents – Our promise</a:t>
            </a:r>
          </a:p>
        </p:txBody>
      </p:sp>
      <p:sp>
        <p:nvSpPr>
          <p:cNvPr id="4" name="TextBox 3">
            <a:extLst>
              <a:ext uri="{FF2B5EF4-FFF2-40B4-BE49-F238E27FC236}">
                <a16:creationId xmlns:a16="http://schemas.microsoft.com/office/drawing/2014/main" id="{15C7C674-8593-46E0-A4D3-C2273C2748F7}"/>
              </a:ext>
            </a:extLst>
          </p:cNvPr>
          <p:cNvSpPr txBox="1"/>
          <p:nvPr/>
        </p:nvSpPr>
        <p:spPr>
          <a:xfrm>
            <a:off x="2112398" y="1417638"/>
            <a:ext cx="7776375" cy="4832092"/>
          </a:xfrm>
          <a:prstGeom prst="rect">
            <a:avLst/>
          </a:prstGeom>
          <a:noFill/>
        </p:spPr>
        <p:txBody>
          <a:bodyPr wrap="square">
            <a:spAutoFit/>
          </a:bodyPr>
          <a:lstStyle/>
          <a:p>
            <a:r>
              <a:rPr lang="en-GB" dirty="0">
                <a:solidFill>
                  <a:srgbClr val="FFFFFF"/>
                </a:solidFill>
              </a:rPr>
              <a:t>Working in partnership with parents and carers is vital</a:t>
            </a:r>
          </a:p>
          <a:p>
            <a:endParaRPr lang="en-GB" dirty="0">
              <a:solidFill>
                <a:srgbClr val="FFFFFF"/>
              </a:solidFill>
            </a:endParaRPr>
          </a:p>
          <a:p>
            <a:r>
              <a:rPr lang="en-GB" dirty="0">
                <a:solidFill>
                  <a:srgbClr val="FFFFFF"/>
                </a:solidFill>
              </a:rPr>
              <a:t>Positive, respectful and timely communication helps us build trust, prevent misunderstandings and secure the best outcomes for every child.</a:t>
            </a:r>
          </a:p>
          <a:p>
            <a:endParaRPr lang="en-GB" dirty="0">
              <a:solidFill>
                <a:srgbClr val="FFFFFF"/>
              </a:solidFill>
            </a:endParaRPr>
          </a:p>
          <a:p>
            <a:r>
              <a:rPr lang="en-GB" dirty="0">
                <a:solidFill>
                  <a:srgbClr val="FFFFFF"/>
                </a:solidFill>
              </a:rPr>
              <a:t>Keep parents informed about learning, progress and any emerging concerns</a:t>
            </a:r>
          </a:p>
          <a:p>
            <a:endParaRPr lang="en-GB" dirty="0">
              <a:solidFill>
                <a:srgbClr val="FFFFFF"/>
              </a:solidFill>
            </a:endParaRPr>
          </a:p>
          <a:p>
            <a:r>
              <a:rPr lang="en-GB" dirty="0">
                <a:solidFill>
                  <a:srgbClr val="FFFFFF"/>
                </a:solidFill>
              </a:rPr>
              <a:t>.Communicate calmly, professionally and respectfully.</a:t>
            </a:r>
          </a:p>
          <a:p>
            <a:r>
              <a:rPr lang="en-GB" dirty="0">
                <a:solidFill>
                  <a:srgbClr val="FFFFFF"/>
                </a:solidFill>
              </a:rPr>
              <a:t>Listen carefully and recognise that parents know their children well.</a:t>
            </a:r>
          </a:p>
          <a:p>
            <a:endParaRPr lang="en-GB" dirty="0">
              <a:solidFill>
                <a:srgbClr val="FFFFFF"/>
              </a:solidFill>
            </a:endParaRPr>
          </a:p>
          <a:p>
            <a:r>
              <a:rPr lang="en-GB" dirty="0">
                <a:solidFill>
                  <a:srgbClr val="FFFFFF"/>
                </a:solidFill>
              </a:rPr>
              <a:t>Address concerns early and avoid allowing issues to escalate.</a:t>
            </a:r>
          </a:p>
          <a:p>
            <a:endParaRPr lang="en-GB" dirty="0">
              <a:solidFill>
                <a:srgbClr val="FFFFFF"/>
              </a:solidFill>
            </a:endParaRPr>
          </a:p>
          <a:p>
            <a:r>
              <a:rPr lang="en-GB" dirty="0">
                <a:solidFill>
                  <a:srgbClr val="FFFFFF"/>
                </a:solidFill>
              </a:rPr>
              <a:t>Be clear about what school can do, what parents can do and the agreed next steps.</a:t>
            </a:r>
          </a:p>
          <a:p>
            <a:endParaRPr lang="en-GB" dirty="0">
              <a:solidFill>
                <a:srgbClr val="FFFFFF"/>
              </a:solidFill>
            </a:endParaRPr>
          </a:p>
          <a:p>
            <a:r>
              <a:rPr lang="en-GB" dirty="0">
                <a:solidFill>
                  <a:srgbClr val="FFFFFF"/>
                </a:solidFill>
              </a:rPr>
              <a:t>Record significant conversations and follow up agreed actions</a:t>
            </a:r>
          </a:p>
          <a:p>
            <a:endParaRPr lang="en-GB" dirty="0">
              <a:solidFill>
                <a:srgbClr val="FFFFFF"/>
              </a:solidFill>
            </a:endParaRPr>
          </a:p>
          <a:p>
            <a:r>
              <a:rPr lang="en-GB" dirty="0">
                <a:solidFill>
                  <a:srgbClr val="FFFFFF"/>
                </a:solidFill>
              </a:rPr>
              <a:t>Maintain confidentiality and never discuss children or families inappropriately.</a:t>
            </a:r>
          </a:p>
          <a:p>
            <a:endParaRPr lang="en-GB" dirty="0">
              <a:solidFill>
                <a:srgbClr val="FFFFFF"/>
              </a:solidFill>
            </a:endParaRPr>
          </a:p>
          <a:p>
            <a:r>
              <a:rPr lang="en-GB" dirty="0">
                <a:solidFill>
                  <a:srgbClr val="FFFFFF"/>
                </a:solidFill>
              </a:rPr>
              <a:t>Use agreed communication channels and involve a senior leader when needed.</a:t>
            </a:r>
          </a:p>
          <a:p>
            <a:endParaRPr lang="en-GB" dirty="0">
              <a:solidFill>
                <a:srgbClr val="FFFFFF"/>
              </a:solidFill>
            </a:endParaRPr>
          </a:p>
          <a:p>
            <a:r>
              <a:rPr lang="en-GB" dirty="0">
                <a:solidFill>
                  <a:srgbClr val="FFFFFF"/>
                </a:solidFill>
              </a:rPr>
              <a:t>We may not always agree, but we must always communicate respectfully and remain focused on the child.</a:t>
            </a:r>
          </a:p>
        </p:txBody>
      </p:sp>
    </p:spTree>
    <p:extLst>
      <p:ext uri="{BB962C8B-B14F-4D97-AF65-F5344CB8AC3E}">
        <p14:creationId xmlns:p14="http://schemas.microsoft.com/office/powerpoint/2010/main" val="3996959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5"/>
          <p:cNvSpPr txBox="1">
            <a:spLocks noGrp="1"/>
          </p:cNvSpPr>
          <p:nvPr>
            <p:ph type="title"/>
          </p:nvPr>
        </p:nvSpPr>
        <p:spPr>
          <a:xfrm>
            <a:off x="2063552" y="274638"/>
            <a:ext cx="8147248" cy="2506290"/>
          </a:xfrm>
          <a:prstGeom prst="rect">
            <a:avLst/>
          </a:prstGeom>
          <a:noFill/>
          <a:ln>
            <a:noFill/>
          </a:ln>
        </p:spPr>
        <p:txBody>
          <a:bodyPr spcFirstLastPara="1" wrap="square" lIns="91425" tIns="45700" rIns="91425" bIns="45700" anchor="ctr" anchorCtr="0">
            <a:normAutofit/>
          </a:bodyPr>
          <a:lstStyle/>
          <a:p>
            <a:pPr>
              <a:buSzPts val="3200"/>
            </a:pPr>
            <a:r>
              <a:rPr lang="en-GB" sz="3200" dirty="0">
                <a:latin typeface="+mj-lt"/>
              </a:rPr>
              <a:t>Please don’t hesitate to contact us with any issues, we would be more than happy to have a chat.</a:t>
            </a:r>
            <a:endParaRPr dirty="0">
              <a:latin typeface="+mj-lt"/>
            </a:endParaRPr>
          </a:p>
        </p:txBody>
      </p:sp>
      <p:pic>
        <p:nvPicPr>
          <p:cNvPr id="188" name="Google Shape;188;p15"/>
          <p:cNvPicPr preferRelativeResize="0"/>
          <p:nvPr/>
        </p:nvPicPr>
        <p:blipFill rotWithShape="1">
          <a:blip r:embed="rId3">
            <a:alphaModFix/>
          </a:blip>
          <a:srcRect/>
          <a:stretch/>
        </p:blipFill>
        <p:spPr>
          <a:xfrm>
            <a:off x="3914082" y="3000375"/>
            <a:ext cx="4696519" cy="2610341"/>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1113</Words>
  <Application>Microsoft Office PowerPoint</Application>
  <PresentationFormat>Widescreen</PresentationFormat>
  <Paragraphs>148</Paragraphs>
  <Slides>19</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Calibri</vt:lpstr>
      <vt:lpstr>Courier New</vt:lpstr>
      <vt:lpstr>Arial</vt:lpstr>
      <vt:lpstr>Letter-join Air Plus 40</vt:lpstr>
      <vt:lpstr>Century Gothic</vt:lpstr>
      <vt:lpstr>Simple Light</vt:lpstr>
      <vt:lpstr>Office Theme</vt:lpstr>
      <vt:lpstr>WELCOME TO YEAR 5!</vt:lpstr>
      <vt:lpstr>PowerPoint Presentation</vt:lpstr>
      <vt:lpstr>Staff</vt:lpstr>
      <vt:lpstr>School Times</vt:lpstr>
      <vt:lpstr>Attendance Matters</vt:lpstr>
      <vt:lpstr>PowerPoint Presentation</vt:lpstr>
      <vt:lpstr>Communication</vt:lpstr>
      <vt:lpstr>Uniform and PE Kits</vt:lpstr>
      <vt:lpstr>Expectations and Standards: The St Matthew’s Way </vt:lpstr>
      <vt:lpstr>Rewards</vt:lpstr>
      <vt:lpstr>Good to be Green….</vt:lpstr>
      <vt:lpstr> Home/School Agreement / Behaviour and relationship Policy </vt:lpstr>
      <vt:lpstr>Homework</vt:lpstr>
      <vt:lpstr>Coming soon</vt:lpstr>
      <vt:lpstr>Medical</vt:lpstr>
      <vt:lpstr>Food in School / Allergies Benedict's LAW</vt:lpstr>
      <vt:lpstr>Information</vt:lpstr>
      <vt:lpstr>Working in Partnership with Parents – Our promise</vt:lpstr>
      <vt:lpstr>Please don’t hesitate to contact us with any issues, we would be more than happy to have a chat.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6!</dc:title>
  <dc:creator>Suraiya Firdaws</dc:creator>
  <cp:lastModifiedBy>Claire Sime</cp:lastModifiedBy>
  <cp:revision>10</cp:revision>
  <dcterms:created xsi:type="dcterms:W3CDTF">2024-10-04T17:40:57Z</dcterms:created>
  <dcterms:modified xsi:type="dcterms:W3CDTF">2026-09-14T16:25:50Z</dcterms:modified>
</cp:coreProperties>
</file>